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352" r:id="rId3"/>
    <p:sldId id="354" r:id="rId4"/>
    <p:sldId id="366" r:id="rId5"/>
    <p:sldId id="324" r:id="rId6"/>
    <p:sldId id="364" r:id="rId7"/>
    <p:sldId id="331" r:id="rId8"/>
    <p:sldId id="356" r:id="rId9"/>
    <p:sldId id="357" r:id="rId10"/>
    <p:sldId id="365" r:id="rId11"/>
    <p:sldId id="359" r:id="rId12"/>
    <p:sldId id="360" r:id="rId13"/>
    <p:sldId id="361" r:id="rId14"/>
    <p:sldId id="362" r:id="rId15"/>
    <p:sldId id="363" r:id="rId16"/>
    <p:sldId id="355" r:id="rId17"/>
    <p:sldId id="332" r:id="rId18"/>
    <p:sldId id="333" r:id="rId19"/>
    <p:sldId id="334" r:id="rId20"/>
    <p:sldId id="335" r:id="rId21"/>
    <p:sldId id="336" r:id="rId22"/>
    <p:sldId id="337" r:id="rId23"/>
    <p:sldId id="339" r:id="rId24"/>
    <p:sldId id="340" r:id="rId25"/>
    <p:sldId id="341" r:id="rId26"/>
    <p:sldId id="342" r:id="rId27"/>
    <p:sldId id="346" r:id="rId28"/>
    <p:sldId id="345" r:id="rId29"/>
    <p:sldId id="347" r:id="rId30"/>
    <p:sldId id="348" r:id="rId31"/>
    <p:sldId id="349" r:id="rId32"/>
    <p:sldId id="350" r:id="rId33"/>
    <p:sldId id="351" r:id="rId34"/>
    <p:sldId id="367" r:id="rId35"/>
    <p:sldId id="343" r:id="rId36"/>
    <p:sldId id="344" r:id="rId37"/>
    <p:sldId id="272" r:id="rId38"/>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86391" autoAdjust="0"/>
  </p:normalViewPr>
  <p:slideViewPr>
    <p:cSldViewPr snapToGrid="0" snapToObjects="1" showGuides="1">
      <p:cViewPr varScale="1">
        <p:scale>
          <a:sx n="60" d="100"/>
          <a:sy n="60" d="100"/>
        </p:scale>
        <p:origin x="666" y="78"/>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9/2/2020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a:t>
            </a:fld>
            <a:endParaRPr lang="en-US" dirty="0"/>
          </a:p>
        </p:txBody>
      </p:sp>
    </p:spTree>
    <p:extLst>
      <p:ext uri="{BB962C8B-B14F-4D97-AF65-F5344CB8AC3E}">
        <p14:creationId xmlns:p14="http://schemas.microsoft.com/office/powerpoint/2010/main" val="405181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dirty="0"/>
          </a:p>
        </p:txBody>
      </p:sp>
    </p:spTree>
    <p:extLst>
      <p:ext uri="{BB962C8B-B14F-4D97-AF65-F5344CB8AC3E}">
        <p14:creationId xmlns:p14="http://schemas.microsoft.com/office/powerpoint/2010/main" val="112735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dirty="0"/>
              <a:t>3/22/2018</a:t>
            </a:r>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3/22/2018</a:t>
            </a:r>
          </a:p>
        </p:txBody>
      </p:sp>
      <p:sp>
        <p:nvSpPr>
          <p:cNvPr id="4" name="Footer Placeholder 3"/>
          <p:cNvSpPr>
            <a:spLocks noGrp="1"/>
          </p:cNvSpPr>
          <p:nvPr>
            <p:ph type="ftr" sz="quarter" idx="11"/>
          </p:nvPr>
        </p:nvSpPr>
        <p:spPr/>
        <p:txBody>
          <a:bodyPr/>
          <a:lstStyle/>
          <a:p>
            <a:r>
              <a:rPr lang="en-US" dirty="0"/>
              <a:t>Family Planning Workshop</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3/22/2018</a:t>
            </a:r>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Family Planning Workshop</a:t>
            </a:r>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hf sldNum="0" hdr="0" ft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mmedicaid.portal.conduent.com/static/FAQ.htm"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mailto:HIPAA.desknm@state.nm.us" TargetMode="External"/><Relationship Id="rId2" Type="http://schemas.openxmlformats.org/officeDocument/2006/relationships/hyperlink" Target="https://nmmedicaid.portal.conduent.com/webportal/webRegistration/webRegStart"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nmmedicaid.portal.conduent.com/static/ProviderInformation.htm#TrainingPresentations"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nmmedicaid.portal.conduent.com/static/ProviderInformation.htm#TrainingPresentations"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nmmedicaid.portal.conduent.com/static/ProviderInformation.htm#TrainingPresentations"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nmmedicaid.portal.conduent.com/static/ProviderInformation.htm#TrainingPresentations"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nmmedicaid.portal.conduent.com/static/ProviderInformation.htm#Third_Party_Assessor"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mailto:NMProviderSupport@Conduent.com" TargetMode="External"/><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hyperlink" Target="http://www.hsd.state.nm.us/providers/rules-nm-administrative-code-.asp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state.nm.u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mailto:NM.Providers@state.nm.us" TargetMode="External"/><Relationship Id="rId5" Type="http://schemas.openxmlformats.org/officeDocument/2006/relationships/hyperlink" Target="mailto:HSD.PEDeterminers@state.nm.us" TargetMode="External"/><Relationship Id="rId4" Type="http://schemas.openxmlformats.org/officeDocument/2006/relationships/hyperlink" Target="http://www.hsd.state.nm.us/mad/" TargetMode="External"/><Relationship Id="rId9" Type="http://schemas.openxmlformats.org/officeDocument/2006/relationships/hyperlink" Target="https://www.yes.state.nm.us/yesnm/home/inde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nmmedicaid.portal.conduent.com/static/ProviderInformation.htm#TrainingPresentations"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nmmedicaid.portal.conduent.com/static/ProviderInformation.htm#sandbox_titl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266192" cy="1371600"/>
          </a:xfrm>
          <a:solidFill>
            <a:schemeClr val="bg1"/>
          </a:solidFill>
        </p:spPr>
        <p:txBody>
          <a:bodyPr/>
          <a:lstStyle/>
          <a:p>
            <a:br>
              <a:rPr lang="en-US" dirty="0"/>
            </a:br>
            <a:br>
              <a:rPr lang="en-US" dirty="0"/>
            </a:br>
            <a:r>
              <a:rPr lang="en-US" dirty="0"/>
              <a:t>Web Portal Electronic Transactions Overview</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5865" y="3581400"/>
            <a:ext cx="7992564" cy="1371600"/>
          </a:xfrm>
        </p:spPr>
        <p:txBody>
          <a:bodyPr/>
          <a:lstStyle/>
          <a:p>
            <a:r>
              <a:rPr lang="en-US" dirty="0"/>
              <a:t> FAQs</a:t>
            </a:r>
          </a:p>
        </p:txBody>
      </p:sp>
    </p:spTree>
    <p:extLst>
      <p:ext uri="{BB962C8B-B14F-4D97-AF65-F5344CB8AC3E}">
        <p14:creationId xmlns:p14="http://schemas.microsoft.com/office/powerpoint/2010/main" val="284425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FAQs</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3503525" cy="5516937"/>
          </a:xfrm>
        </p:spPr>
        <p:txBody>
          <a:bodyPr/>
          <a:lstStyle/>
          <a:p>
            <a:br>
              <a:rPr lang="en-US" altLang="en-US" dirty="0"/>
            </a:br>
            <a:endParaRPr lang="en-US" alt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893" y="2260600"/>
            <a:ext cx="9544050" cy="51676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462391" y="4294598"/>
            <a:ext cx="1397285" cy="16438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
        <p:nvSpPr>
          <p:cNvPr id="9" name="Rectangle 8"/>
          <p:cNvSpPr/>
          <p:nvPr/>
        </p:nvSpPr>
        <p:spPr>
          <a:xfrm>
            <a:off x="7880278" y="2763176"/>
            <a:ext cx="2126751" cy="59104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
        <p:nvSpPr>
          <p:cNvPr id="10" name="Oval 9"/>
          <p:cNvSpPr/>
          <p:nvPr/>
        </p:nvSpPr>
        <p:spPr>
          <a:xfrm>
            <a:off x="602893" y="4027699"/>
            <a:ext cx="979327" cy="266899"/>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TextBox 10"/>
          <p:cNvSpPr txBox="1"/>
          <p:nvPr/>
        </p:nvSpPr>
        <p:spPr>
          <a:xfrm>
            <a:off x="2332236" y="3011910"/>
            <a:ext cx="2719471" cy="492443"/>
          </a:xfrm>
          <a:prstGeom prst="rect">
            <a:avLst/>
          </a:prstGeom>
          <a:solidFill>
            <a:schemeClr val="bg1"/>
          </a:solidFill>
          <a:ln w="19050">
            <a:solidFill>
              <a:srgbClr val="C00000"/>
            </a:solidFill>
          </a:ln>
        </p:spPr>
        <p:txBody>
          <a:bodyPr wrap="square" rtlCol="0">
            <a:spAutoFit/>
          </a:bodyPr>
          <a:lstStyle/>
          <a:p>
            <a:r>
              <a:rPr lang="en-US" dirty="0">
                <a:solidFill>
                  <a:srgbClr val="C00000"/>
                </a:solidFill>
              </a:rPr>
              <a:t>Select FAQ here</a:t>
            </a:r>
          </a:p>
        </p:txBody>
      </p:sp>
      <p:cxnSp>
        <p:nvCxnSpPr>
          <p:cNvPr id="12" name="Straight Arrow Connector 11"/>
          <p:cNvCxnSpPr>
            <a:endCxn id="10" idx="7"/>
          </p:cNvCxnSpPr>
          <p:nvPr/>
        </p:nvCxnSpPr>
        <p:spPr>
          <a:xfrm flipH="1">
            <a:off x="1438801" y="3510400"/>
            <a:ext cx="893435" cy="55638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28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FAQs</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3503525" cy="5516937"/>
          </a:xfrm>
        </p:spPr>
        <p:txBody>
          <a:bodyPr/>
          <a:lstStyle/>
          <a:p>
            <a:r>
              <a:rPr lang="en-US" altLang="en-US" dirty="0"/>
              <a:t>The FAQ section poses general web portal questions that providers might encounter when trying to navigate the NM Medicaid web portal. </a:t>
            </a:r>
            <a:r>
              <a:rPr lang="en-US" altLang="en-US" dirty="0">
                <a:hlinkClick r:id="rId2"/>
              </a:rPr>
              <a:t>https://nmmedicaid.portal.conduent.com/static/FAQ.htm</a:t>
            </a:r>
            <a:endParaRPr lang="en-US"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3241211"/>
            <a:ext cx="9572625" cy="3571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120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FAQs</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3503525" cy="5516937"/>
          </a:xfrm>
        </p:spPr>
        <p:txBody>
          <a:bodyPr/>
          <a:lstStyle/>
          <a:p>
            <a:pPr marL="457200" indent="-457200">
              <a:buFont typeface="Arial" panose="020B0604020202020204" pitchFamily="34" charset="0"/>
              <a:buChar char="•"/>
            </a:pPr>
            <a:r>
              <a:rPr lang="en-US" altLang="en-US" u="sng" dirty="0"/>
              <a:t>What if I forget my User ID or password?</a:t>
            </a:r>
            <a:br>
              <a:rPr lang="en-US" altLang="en-US" u="sng" dirty="0"/>
            </a:br>
            <a:r>
              <a:rPr lang="en-US" altLang="en-US" dirty="0"/>
              <a:t>Contact your Master Administrator, click on the “I forgot my Password” link, or contact the HIPAA Help Desk at (800) 299-7304.</a:t>
            </a:r>
          </a:p>
          <a:p>
            <a:pPr marL="457200" indent="-457200">
              <a:buFont typeface="Arial" panose="020B0604020202020204" pitchFamily="34" charset="0"/>
              <a:buChar char="•"/>
            </a:pPr>
            <a:r>
              <a:rPr lang="en-US" altLang="en-US" u="sng" dirty="0"/>
              <a:t>Why do I have to occasionally review my password?</a:t>
            </a:r>
            <a:br>
              <a:rPr lang="en-US" altLang="en-US" u="sng" dirty="0"/>
            </a:br>
            <a:r>
              <a:rPr lang="en-US" altLang="en-US" dirty="0"/>
              <a:t>For security reasons, your password expires every sixty (60) days. You will receive prompts to change your password five (5) days prior to its expiration.  </a:t>
            </a:r>
          </a:p>
          <a:p>
            <a:pPr marL="457200" indent="-457200">
              <a:buFont typeface="Arial" panose="020B0604020202020204" pitchFamily="34" charset="0"/>
              <a:buChar char="•"/>
            </a:pPr>
            <a:r>
              <a:rPr lang="en-US" altLang="en-US" u="sng" dirty="0"/>
              <a:t>What if I need to access the data of more than one provider organization?</a:t>
            </a:r>
            <a:br>
              <a:rPr lang="en-US" altLang="en-US" u="sng" dirty="0"/>
            </a:br>
            <a:r>
              <a:rPr lang="en-US" altLang="en-US" dirty="0"/>
              <a:t>Since your user ID can be associated with multiple organizations, the Master Administrator of each organization will have to associate your user ID with each organization.</a:t>
            </a:r>
          </a:p>
          <a:p>
            <a:pPr marL="457200" indent="-457200">
              <a:buFont typeface="+mj-lt"/>
              <a:buAutoNum type="arabicPeriod"/>
            </a:pPr>
            <a:endParaRPr lang="en-US" altLang="en-US" dirty="0"/>
          </a:p>
        </p:txBody>
      </p:sp>
    </p:spTree>
    <p:extLst>
      <p:ext uri="{BB962C8B-B14F-4D97-AF65-F5344CB8AC3E}">
        <p14:creationId xmlns:p14="http://schemas.microsoft.com/office/powerpoint/2010/main" val="236973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FAQs (continued)</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3832298" cy="5516937"/>
          </a:xfrm>
        </p:spPr>
        <p:txBody>
          <a:bodyPr/>
          <a:lstStyle/>
          <a:p>
            <a:pPr marL="457200" indent="-457200">
              <a:buFont typeface="Arial" panose="020B0604020202020204" pitchFamily="34" charset="0"/>
              <a:buChar char="•"/>
            </a:pPr>
            <a:r>
              <a:rPr lang="en-US" altLang="en-US" u="sng" dirty="0"/>
              <a:t>How do I download documents?</a:t>
            </a:r>
            <a:br>
              <a:rPr lang="en-US" altLang="en-US" u="sng" dirty="0"/>
            </a:br>
            <a:r>
              <a:rPr lang="en-US" altLang="en-US" dirty="0"/>
              <a:t>Move the mouse cursor over the name of the document and press right mouse key.  Choose “Save Target As” or                       “Save Link As” and save to your PC.</a:t>
            </a:r>
          </a:p>
          <a:p>
            <a:pPr marL="457200" indent="-457200">
              <a:buFont typeface="Arial" panose="020B0604020202020204" pitchFamily="34" charset="0"/>
              <a:buChar char="•"/>
            </a:pPr>
            <a:r>
              <a:rPr lang="en-US" altLang="en-US" u="sng" dirty="0"/>
              <a:t>Does this site use pop-up windows?</a:t>
            </a:r>
            <a:br>
              <a:rPr lang="en-US" altLang="en-US" u="sng" dirty="0"/>
            </a:br>
            <a:r>
              <a:rPr lang="en-US" altLang="en-US" dirty="0"/>
              <a:t>Yes, the inactivity warning message is a pop-up window. </a:t>
            </a:r>
            <a:r>
              <a:rPr lang="en-US" dirty="0"/>
              <a:t>You should disable all pop-up blockers for this site only.              If you do not, after 15 minutes of inactivity, you will be automatically logged out of the site without receiving a warning.</a:t>
            </a:r>
            <a:endParaRPr lang="en-US" altLang="en-US" dirty="0"/>
          </a:p>
          <a:p>
            <a:pPr marL="457200" indent="-457200">
              <a:buFont typeface="Arial" panose="020B0604020202020204" pitchFamily="34" charset="0"/>
              <a:buChar char="•"/>
            </a:pPr>
            <a:r>
              <a:rPr lang="en-US" altLang="en-US" u="sng" dirty="0"/>
              <a:t>Can multiple people in my organization use the same User ID to log in to the NM Medicaid Portal?</a:t>
            </a:r>
            <a:br>
              <a:rPr lang="en-US" altLang="en-US" u="sng" dirty="0"/>
            </a:br>
            <a:r>
              <a:rPr lang="en-US" altLang="en-US" dirty="0"/>
              <a:t>No, each</a:t>
            </a:r>
            <a:r>
              <a:rPr lang="en-US" dirty="0"/>
              <a:t> user should have his/her own unique User ID since there can only be one active portal session per User ID.</a:t>
            </a:r>
            <a:endParaRPr lang="en-US" altLang="en-US" dirty="0"/>
          </a:p>
          <a:p>
            <a:pPr marL="457200" indent="-457200">
              <a:buFont typeface="+mj-lt"/>
              <a:buAutoNum type="arabicPeriod"/>
            </a:pPr>
            <a:endParaRPr lang="en-US" altLang="en-US" dirty="0"/>
          </a:p>
        </p:txBody>
      </p:sp>
    </p:spTree>
    <p:extLst>
      <p:ext uri="{BB962C8B-B14F-4D97-AF65-F5344CB8AC3E}">
        <p14:creationId xmlns:p14="http://schemas.microsoft.com/office/powerpoint/2010/main" val="420674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FAQs (continued)</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3503525" cy="5516937"/>
          </a:xfrm>
        </p:spPr>
        <p:txBody>
          <a:bodyPr/>
          <a:lstStyle/>
          <a:p>
            <a:pPr marL="457200" indent="-457200">
              <a:buFont typeface="Arial" panose="020B0604020202020204" pitchFamily="34" charset="0"/>
              <a:buChar char="•"/>
            </a:pPr>
            <a:r>
              <a:rPr lang="en-US" u="sng" dirty="0"/>
              <a:t>Why does online help continually reload when I am using Firefox or Netscape as my browser</a:t>
            </a:r>
            <a:r>
              <a:rPr lang="en-US" altLang="en-US" u="sng" dirty="0"/>
              <a:t>?</a:t>
            </a:r>
            <a:br>
              <a:rPr lang="en-US" altLang="en-US" u="sng" dirty="0"/>
            </a:br>
            <a:r>
              <a:rPr lang="en-US" dirty="0"/>
              <a:t>This is a known issue with the third-party software used to author the portal's online help. The only workaround is to use a different browser program, such as Internet Explorer.</a:t>
            </a:r>
          </a:p>
          <a:p>
            <a:pPr marL="457200" indent="-457200">
              <a:buFont typeface="Arial" panose="020B0604020202020204" pitchFamily="34" charset="0"/>
              <a:buChar char="•"/>
            </a:pPr>
            <a:r>
              <a:rPr lang="en-US" u="sng" dirty="0"/>
              <a:t>Why was I automatically logged out while I was working in the portal</a:t>
            </a:r>
            <a:r>
              <a:rPr lang="en-US" altLang="en-US" u="sng" dirty="0"/>
              <a:t>?</a:t>
            </a:r>
            <a:br>
              <a:rPr lang="en-US" altLang="en-US" u="sng" dirty="0"/>
            </a:br>
            <a:r>
              <a:rPr lang="en-US" dirty="0"/>
              <a:t>If you are inactive for 10 minutes and receive the Session Timeout Warning pop-up but continue working without clicking the 'Continue Working' button, you will be automatically logged out 5 minutes after receiving the warning. To avoid this, please be sure to click the 'Continue Working' button when you receive the warning message.</a:t>
            </a:r>
            <a:endParaRPr lang="en-US" altLang="en-US" dirty="0"/>
          </a:p>
        </p:txBody>
      </p:sp>
    </p:spTree>
    <p:extLst>
      <p:ext uri="{BB962C8B-B14F-4D97-AF65-F5344CB8AC3E}">
        <p14:creationId xmlns:p14="http://schemas.microsoft.com/office/powerpoint/2010/main" val="124133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5865" y="3581400"/>
            <a:ext cx="7992564" cy="1371600"/>
          </a:xfrm>
        </p:spPr>
        <p:txBody>
          <a:bodyPr/>
          <a:lstStyle/>
          <a:p>
            <a:r>
              <a:rPr lang="en-US" dirty="0"/>
              <a:t>Electronic Submissions Through the Web Portal</a:t>
            </a:r>
          </a:p>
        </p:txBody>
      </p:sp>
    </p:spTree>
    <p:extLst>
      <p:ext uri="{BB962C8B-B14F-4D97-AF65-F5344CB8AC3E}">
        <p14:creationId xmlns:p14="http://schemas.microsoft.com/office/powerpoint/2010/main" val="210977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25474" y="1505720"/>
            <a:ext cx="12528551" cy="725488"/>
          </a:xfrm>
          <a:noFill/>
        </p:spPr>
        <p:txBody>
          <a:bodyPr/>
          <a:lstStyle/>
          <a:p>
            <a:r>
              <a:rPr lang="en-US" sz="4400" dirty="0">
                <a:latin typeface="Arial" panose="020B0604020202020204" pitchFamily="34" charset="0"/>
                <a:cs typeface="Arial" panose="020B0604020202020204" pitchFamily="34" charset="0"/>
              </a:rPr>
              <a:t>NM Medicaid Web Portal</a:t>
            </a:r>
          </a:p>
        </p:txBody>
      </p:sp>
      <p:sp>
        <p:nvSpPr>
          <p:cNvPr id="10" name="Rectangle 3"/>
          <p:cNvSpPr txBox="1">
            <a:spLocks noChangeArrowheads="1"/>
          </p:cNvSpPr>
          <p:nvPr/>
        </p:nvSpPr>
        <p:spPr bwMode="auto">
          <a:xfrm>
            <a:off x="625474" y="2416630"/>
            <a:ext cx="13174609" cy="5210992"/>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By creating an account and logging in to the New Mexico Medicaid Web Portal, users can do the following:</a:t>
            </a:r>
          </a:p>
          <a:p>
            <a:r>
              <a:rPr lang="en-US" sz="2000" dirty="0">
                <a:latin typeface="Arial" panose="020B0604020202020204" pitchFamily="34" charset="0"/>
                <a:cs typeface="Arial" panose="020B0604020202020204" pitchFamily="34" charset="0"/>
              </a:rPr>
              <a:t> </a:t>
            </a:r>
          </a:p>
          <a:p>
            <a:pPr marL="457200" indent="-457200">
              <a:buFont typeface="+mj-lt"/>
              <a:buAutoNum type="arabicPeriod"/>
            </a:pPr>
            <a:r>
              <a:rPr lang="en-US" sz="2000" dirty="0">
                <a:latin typeface="Arial" panose="020B0604020202020204" pitchFamily="34" charset="0"/>
                <a:cs typeface="Arial" panose="020B0604020202020204" pitchFamily="34" charset="0"/>
              </a:rPr>
              <a:t>Submit CMS-1500, UB-04, and ADA Dental Claims.</a:t>
            </a:r>
          </a:p>
          <a:p>
            <a:pPr marL="457200" indent="-457200">
              <a:buFont typeface="+mj-lt"/>
              <a:buAutoNum type="arabicPeriod"/>
            </a:pPr>
            <a:r>
              <a:rPr lang="en-US" sz="2000" dirty="0">
                <a:latin typeface="Arial" panose="020B0604020202020204" pitchFamily="34" charset="0"/>
                <a:cs typeface="Arial" panose="020B0604020202020204" pitchFamily="34" charset="0"/>
              </a:rPr>
              <a:t>Adjust claims (originally submitted via the Web Portal) that have paid and need to be corrected.</a:t>
            </a:r>
          </a:p>
          <a:p>
            <a:pPr marL="457200" indent="-457200">
              <a:buFont typeface="+mj-lt"/>
              <a:buAutoNum type="arabicPeriod"/>
            </a:pPr>
            <a:r>
              <a:rPr lang="en-US" sz="2000" dirty="0">
                <a:latin typeface="Arial" panose="020B0604020202020204" pitchFamily="34" charset="0"/>
                <a:cs typeface="Arial" panose="020B0604020202020204" pitchFamily="34" charset="0"/>
              </a:rPr>
              <a:t>Void a claim (originally submitted via the Web Portal) that has paid.</a:t>
            </a:r>
          </a:p>
          <a:p>
            <a:pPr marL="457200" indent="-457200">
              <a:buFont typeface="+mj-lt"/>
              <a:buAutoNum type="arabicPeriod"/>
            </a:pPr>
            <a:r>
              <a:rPr lang="en-US" sz="2000" dirty="0">
                <a:latin typeface="Arial" panose="020B0604020202020204" pitchFamily="34" charset="0"/>
                <a:cs typeface="Arial" panose="020B0604020202020204" pitchFamily="34" charset="0"/>
              </a:rPr>
              <a:t>Rebill a claim (originally submitted via the Web Portal) that has denied.</a:t>
            </a:r>
          </a:p>
          <a:p>
            <a:pPr marL="457200" indent="-457200">
              <a:buFont typeface="+mj-lt"/>
              <a:buAutoNum type="arabicPeriod"/>
            </a:pPr>
            <a:r>
              <a:rPr lang="en-US" sz="2000" dirty="0">
                <a:latin typeface="Arial" panose="020B0604020202020204" pitchFamily="34" charset="0"/>
                <a:cs typeface="Arial" panose="020B0604020202020204" pitchFamily="34" charset="0"/>
              </a:rPr>
              <a:t>Check a client’s eligibility.</a:t>
            </a:r>
          </a:p>
          <a:p>
            <a:pPr marL="457200" indent="-457200">
              <a:buFont typeface="+mj-lt"/>
              <a:buAutoNum type="arabicPeriod"/>
            </a:pPr>
            <a:r>
              <a:rPr lang="en-US" sz="2000" dirty="0">
                <a:latin typeface="Arial" panose="020B0604020202020204" pitchFamily="34" charset="0"/>
                <a:cs typeface="Arial" panose="020B0604020202020204" pitchFamily="34" charset="0"/>
              </a:rPr>
              <a:t>Check claim status.</a:t>
            </a:r>
          </a:p>
          <a:p>
            <a:pPr marL="457200" indent="-457200">
              <a:buFont typeface="+mj-lt"/>
              <a:buAutoNum type="arabicPeriod"/>
            </a:pPr>
            <a:r>
              <a:rPr lang="en-US" sz="2000" dirty="0">
                <a:latin typeface="Arial" panose="020B0604020202020204" pitchFamily="34" charset="0"/>
                <a:cs typeface="Arial" panose="020B0604020202020204" pitchFamily="34" charset="0"/>
              </a:rPr>
              <a:t>Check Prior Authorization status.</a:t>
            </a:r>
          </a:p>
          <a:p>
            <a:pPr marL="457200" indent="-457200">
              <a:buFont typeface="+mj-lt"/>
              <a:buAutoNum type="arabicPeriod"/>
            </a:pPr>
            <a:r>
              <a:rPr lang="en-US" sz="2000" dirty="0">
                <a:latin typeface="Arial" panose="020B0604020202020204" pitchFamily="34" charset="0"/>
                <a:cs typeface="Arial" panose="020B0604020202020204" pitchFamily="34" charset="0"/>
              </a:rPr>
              <a:t>Check Payment History.</a:t>
            </a:r>
          </a:p>
          <a:p>
            <a:pPr marL="457200" indent="-457200">
              <a:buFont typeface="+mj-lt"/>
              <a:buAutoNum type="arabicPeriod"/>
            </a:pPr>
            <a:r>
              <a:rPr lang="en-US" sz="2000" dirty="0">
                <a:latin typeface="Arial" panose="020B0604020202020204" pitchFamily="34" charset="0"/>
                <a:cs typeface="Arial" panose="020B0604020202020204" pitchFamily="34" charset="0"/>
              </a:rPr>
              <a:t>Retrieve Remittance Advices (RAs).</a:t>
            </a:r>
          </a:p>
          <a:p>
            <a:pPr marL="457200" indent="-457200">
              <a:buFont typeface="+mj-lt"/>
              <a:buAutoNum type="arabicPeriod"/>
            </a:pPr>
            <a:r>
              <a:rPr lang="en-US" sz="2000" dirty="0">
                <a:latin typeface="Arial" panose="020B0604020202020204" pitchFamily="34" charset="0"/>
                <a:cs typeface="Arial" panose="020B0604020202020204" pitchFamily="34" charset="0"/>
              </a:rPr>
              <a:t>Submit update requests to the provider record.</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Please note unlike HIPAA 5010 transactions, the New Mexico Medicaid Web Portal is limited to one claim entry or client eligibility inquiry at a time. Use Electronic Data Exchange (EDI) Transactions to submit multiple inquiries or claims at once (batch transactions).</a:t>
            </a:r>
            <a:br>
              <a:rPr lang="en-US" sz="2000" dirty="0">
                <a:latin typeface="Arial" panose="020B0604020202020204" pitchFamily="34" charset="0"/>
                <a:cs typeface="Arial" panose="020B0604020202020204" pitchFamily="34" charset="0"/>
              </a:rPr>
            </a:br>
            <a:endParaRPr lang="en-US" sz="1800" dirty="0"/>
          </a:p>
        </p:txBody>
      </p:sp>
    </p:spTree>
    <p:extLst>
      <p:ext uri="{BB962C8B-B14F-4D97-AF65-F5344CB8AC3E}">
        <p14:creationId xmlns:p14="http://schemas.microsoft.com/office/powerpoint/2010/main" val="208966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Getting Access to Bill on the Web Portal</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2872572" cy="2897027"/>
          </a:xfrm>
        </p:spPr>
        <p:txBody>
          <a:bodyPr/>
          <a:lstStyle/>
          <a:p>
            <a:pPr marL="342900" indent="-342900">
              <a:buFont typeface="Arial" panose="020B0604020202020204" pitchFamily="34" charset="0"/>
              <a:buChar char="•"/>
            </a:pPr>
            <a:r>
              <a:rPr lang="en-US" altLang="en-US" dirty="0"/>
              <a:t>If you are currently not registered on to the New Mexico Medicaid Web Portal you can create an account using either your active New Mexico Medicaid Provider ID or your NPI using the following link: </a:t>
            </a:r>
            <a:r>
              <a:rPr lang="en-US" altLang="en-US" dirty="0">
                <a:hlinkClick r:id="rId2"/>
              </a:rPr>
              <a:t>https://nmmedicaid.portal.conduent.com/webportal/webRegistration/webRegStart</a:t>
            </a:r>
            <a:r>
              <a:rPr lang="en-US" altLang="en-US" dirty="0"/>
              <a:t> </a:t>
            </a:r>
          </a:p>
          <a:p>
            <a:pPr marL="342900" indent="-342900">
              <a:buFont typeface="Arial" panose="020B0604020202020204" pitchFamily="34" charset="0"/>
              <a:buChar char="•"/>
            </a:pPr>
            <a:r>
              <a:rPr lang="en-US" altLang="en-US" dirty="0"/>
              <a:t>If your New Mexico Provider ID or NPI is currently registered on the New Mexico Medicaid Web Portal but you do not have access to log in to the Web Portal please contact your Master Administrator.</a:t>
            </a:r>
          </a:p>
          <a:p>
            <a:pPr marL="342900" indent="-342900">
              <a:buFont typeface="Arial" panose="020B0604020202020204" pitchFamily="34" charset="0"/>
              <a:buChar char="•"/>
            </a:pPr>
            <a:r>
              <a:rPr lang="en-US" altLang="en-US" dirty="0"/>
              <a:t>If you do not know if your Provider ID or NPI is registered on the New Mexico Medicaid Web Portal or if you do not know who your Master Administrator is, you can contact the Consolidated Customer Service Center (CCSC) Helpdesk for further assistance at (800) 299-7304 or by email at </a:t>
            </a: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HIPAA.desknm@state.nm.us</a:t>
            </a: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altLang="en-US" dirty="0"/>
              <a:t> </a:t>
            </a:r>
          </a:p>
        </p:txBody>
      </p:sp>
    </p:spTree>
    <p:extLst>
      <p:ext uri="{BB962C8B-B14F-4D97-AF65-F5344CB8AC3E}">
        <p14:creationId xmlns:p14="http://schemas.microsoft.com/office/powerpoint/2010/main" val="2998757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4" y="3262478"/>
            <a:ext cx="9942058" cy="4671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2394857" y="5331576"/>
            <a:ext cx="1055914" cy="266899"/>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cxnSp>
        <p:nvCxnSpPr>
          <p:cNvPr id="9" name="Straight Arrow Connector 8"/>
          <p:cNvCxnSpPr/>
          <p:nvPr/>
        </p:nvCxnSpPr>
        <p:spPr>
          <a:xfrm flipH="1">
            <a:off x="3233058" y="6085114"/>
            <a:ext cx="664028"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233058" y="5921829"/>
            <a:ext cx="664028"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184073" y="6237514"/>
            <a:ext cx="71301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897086" y="5715000"/>
            <a:ext cx="4103914" cy="892552"/>
          </a:xfrm>
          <a:prstGeom prst="rect">
            <a:avLst/>
          </a:prstGeom>
          <a:solidFill>
            <a:schemeClr val="bg1"/>
          </a:solidFill>
          <a:ln w="19050">
            <a:solidFill>
              <a:srgbClr val="C00000"/>
            </a:solidFill>
          </a:ln>
        </p:spPr>
        <p:txBody>
          <a:bodyPr wrap="square" rtlCol="0">
            <a:spAutoFit/>
          </a:bodyPr>
          <a:lstStyle/>
          <a:p>
            <a:r>
              <a:rPr lang="en-US" dirty="0">
                <a:solidFill>
                  <a:srgbClr val="C00000"/>
                </a:solidFill>
              </a:rPr>
              <a:t>Select the type of claim you want to submit</a:t>
            </a:r>
          </a:p>
        </p:txBody>
      </p:sp>
      <p:sp>
        <p:nvSpPr>
          <p:cNvPr id="2" name="Title 1"/>
          <p:cNvSpPr>
            <a:spLocks noGrp="1"/>
          </p:cNvSpPr>
          <p:nvPr>
            <p:ph type="title"/>
          </p:nvPr>
        </p:nvSpPr>
        <p:spPr>
          <a:xfrm>
            <a:off x="520699" y="1397000"/>
            <a:ext cx="13581063" cy="1371600"/>
          </a:xfrm>
        </p:spPr>
        <p:txBody>
          <a:bodyPr/>
          <a:lstStyle/>
          <a:p>
            <a:r>
              <a:rPr lang="en-US" sz="4400" dirty="0"/>
              <a:t>Submitting a Claim on the Web Portal </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2872572" cy="2897027"/>
          </a:xfrm>
        </p:spPr>
        <p:txBody>
          <a:bodyPr/>
          <a:lstStyle/>
          <a:p>
            <a:pPr marL="342900" indent="-342900">
              <a:buFont typeface="Arial" panose="020B0604020202020204" pitchFamily="34" charset="0"/>
              <a:buChar char="•"/>
            </a:pPr>
            <a:r>
              <a:rPr lang="en-US" altLang="en-US" dirty="0"/>
              <a:t>To submit a claim on the Web Portal, click on the “Claims Entry” option when logged in to your account.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365" y="5232511"/>
            <a:ext cx="741928" cy="9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98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25474" y="1378403"/>
            <a:ext cx="9890125" cy="725488"/>
          </a:xfrm>
          <a:noFill/>
        </p:spPr>
        <p:txBody>
          <a:bodyPr/>
          <a:lstStyle/>
          <a:p>
            <a:r>
              <a:rPr lang="en-US" sz="4400" dirty="0">
                <a:latin typeface="Arial" panose="020B0604020202020204" pitchFamily="34" charset="0"/>
                <a:cs typeface="Arial" panose="020B0604020202020204" pitchFamily="34" charset="0"/>
              </a:rPr>
              <a:t>Purpose</a:t>
            </a:r>
          </a:p>
        </p:txBody>
      </p:sp>
      <p:sp>
        <p:nvSpPr>
          <p:cNvPr id="10" name="Rectangle 3"/>
          <p:cNvSpPr txBox="1">
            <a:spLocks noChangeArrowheads="1"/>
          </p:cNvSpPr>
          <p:nvPr/>
        </p:nvSpPr>
        <p:spPr bwMode="auto">
          <a:xfrm>
            <a:off x="625474" y="2411412"/>
            <a:ext cx="9077924"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purpose of the web portal transaction overview is to familiarize providers with the electronic features available on the NM Medicaid web portal.</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06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Submitting a Claim on the Web Portal </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2872572" cy="4541253"/>
          </a:xfrm>
        </p:spPr>
        <p:txBody>
          <a:bodyPr/>
          <a:lstStyle/>
          <a:p>
            <a:r>
              <a:rPr lang="en-US" altLang="en-US" dirty="0"/>
              <a:t>For further Instructions on submitting claims on the Web </a:t>
            </a:r>
            <a:r>
              <a:rPr lang="en-US" altLang="en-US" dirty="0">
                <a:solidFill>
                  <a:schemeClr val="tx1"/>
                </a:solidFill>
              </a:rPr>
              <a:t>Portal, review the Training Presentations on the Web </a:t>
            </a:r>
            <a:r>
              <a:rPr lang="en-US" altLang="en-US" dirty="0"/>
              <a:t>Portal under “Provider Information” found here: </a:t>
            </a:r>
            <a:r>
              <a:rPr lang="en-US" altLang="en-US" dirty="0">
                <a:hlinkClick r:id="rId2"/>
              </a:rPr>
              <a:t>https://nmmedicaid.portal.conduent.com/static/ProviderInformation.htm#TrainingPresentations </a:t>
            </a:r>
            <a:br>
              <a:rPr lang="en-US" altLang="en-US" dirty="0"/>
            </a:br>
            <a:br>
              <a:rPr lang="en-US" altLang="en-US" dirty="0"/>
            </a:br>
            <a:r>
              <a:rPr lang="en-US" altLang="en-US" dirty="0"/>
              <a:t>These training presentations cover how to bill the following claim types in detail:</a:t>
            </a:r>
          </a:p>
          <a:p>
            <a:pPr marL="342900" indent="-342900">
              <a:lnSpc>
                <a:spcPct val="100000"/>
              </a:lnSpc>
              <a:buFont typeface="Arial" panose="020B0604020202020204" pitchFamily="34" charset="0"/>
              <a:buChar char="•"/>
            </a:pPr>
            <a:r>
              <a:rPr lang="en-US" altLang="en-US" dirty="0"/>
              <a:t>CMS-1500  </a:t>
            </a:r>
          </a:p>
          <a:p>
            <a:pPr marL="342900" indent="-342900">
              <a:lnSpc>
                <a:spcPct val="100000"/>
              </a:lnSpc>
              <a:buFont typeface="Arial" panose="020B0604020202020204" pitchFamily="34" charset="0"/>
              <a:buChar char="•"/>
            </a:pPr>
            <a:r>
              <a:rPr lang="en-US" altLang="en-US" dirty="0"/>
              <a:t>UB-04</a:t>
            </a:r>
          </a:p>
          <a:p>
            <a:pPr marL="342900" indent="-342900">
              <a:lnSpc>
                <a:spcPct val="100000"/>
              </a:lnSpc>
              <a:buFont typeface="Arial" panose="020B0604020202020204" pitchFamily="34" charset="0"/>
              <a:buChar char="•"/>
            </a:pPr>
            <a:r>
              <a:rPr lang="en-US" altLang="en-US" dirty="0"/>
              <a:t>ADA Dental</a:t>
            </a:r>
          </a:p>
        </p:txBody>
      </p:sp>
    </p:spTree>
    <p:extLst>
      <p:ext uri="{BB962C8B-B14F-4D97-AF65-F5344CB8AC3E}">
        <p14:creationId xmlns:p14="http://schemas.microsoft.com/office/powerpoint/2010/main" val="290282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Submitting an Adjustment Request on the Web Portal</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2872572" cy="2897027"/>
          </a:xfrm>
        </p:spPr>
        <p:txBody>
          <a:bodyPr/>
          <a:lstStyle/>
          <a:p>
            <a:r>
              <a:rPr lang="en-US" altLang="en-US" dirty="0"/>
              <a:t>To submit an adjustment request, click </a:t>
            </a:r>
            <a:r>
              <a:rPr lang="en-US" altLang="en-US" b="1" dirty="0"/>
              <a:t>Adjustment/Void</a:t>
            </a:r>
            <a:r>
              <a:rPr lang="en-US" altLang="en-US" dirty="0"/>
              <a:t> under “Claims Entry” when logged in to your account.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001" y="3309312"/>
            <a:ext cx="9652455" cy="45783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2491418" y="5465023"/>
            <a:ext cx="1066801" cy="266899"/>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6710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Submitting an Adjustment Request on the Web Portal</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2872572" cy="5367021"/>
          </a:xfrm>
        </p:spPr>
        <p:txBody>
          <a:bodyPr/>
          <a:lstStyle/>
          <a:p>
            <a:r>
              <a:rPr lang="en-US" altLang="en-US" dirty="0"/>
              <a:t>For more information on submitting Adjustment Requests via the Medicaid Portal, please </a:t>
            </a:r>
            <a:r>
              <a:rPr lang="en-US" altLang="en-US" dirty="0">
                <a:solidFill>
                  <a:schemeClr val="tx1"/>
                </a:solidFill>
              </a:rPr>
              <a:t>refer to the </a:t>
            </a:r>
            <a:r>
              <a:rPr lang="en-US" altLang="en-US" b="1" dirty="0">
                <a:solidFill>
                  <a:schemeClr val="tx1"/>
                </a:solidFill>
              </a:rPr>
              <a:t>Online </a:t>
            </a:r>
            <a:r>
              <a:rPr lang="en-US" altLang="en-US" b="1" dirty="0"/>
              <a:t>Claims Entry Adjustment, Void, and Re-bill </a:t>
            </a:r>
            <a:r>
              <a:rPr lang="en-US" altLang="en-US" dirty="0"/>
              <a:t>training presentation on the Web Portal under “Training Presentations” found here: </a:t>
            </a:r>
            <a:r>
              <a:rPr lang="en-US" altLang="en-US" dirty="0">
                <a:hlinkClick r:id="rId2"/>
              </a:rPr>
              <a:t>https://nmmedicaid.portal.conduent.com/static/ProviderInformation.htm#TrainingPresentations</a:t>
            </a:r>
            <a:br>
              <a:rPr lang="en-US" altLang="en-US" dirty="0"/>
            </a:br>
            <a:br>
              <a:rPr lang="en-US" altLang="en-US" dirty="0"/>
            </a:br>
            <a:r>
              <a:rPr lang="en-US" altLang="en-US" strike="sngStrike" dirty="0">
                <a:solidFill>
                  <a:srgbClr val="FF0000"/>
                </a:solidFill>
              </a:rPr>
              <a:t>. </a:t>
            </a:r>
            <a:r>
              <a:rPr lang="en-US" altLang="en-US" dirty="0"/>
              <a:t>This presentation covers Adjustment submissions in detail.</a:t>
            </a:r>
          </a:p>
          <a:p>
            <a:r>
              <a:rPr lang="en-US" dirty="0">
                <a:latin typeface="Arial" panose="020B0604020202020204" pitchFamily="34" charset="0"/>
                <a:cs typeface="Arial" panose="020B0604020202020204" pitchFamily="34" charset="0"/>
              </a:rPr>
              <a:t>* Please note that you can only adjust the claim through the New Mexico Medicaid Web Portal if the claim was originally submitted via the web portal. </a:t>
            </a:r>
            <a:endParaRPr lang="en-US" altLang="en-US" dirty="0"/>
          </a:p>
        </p:txBody>
      </p:sp>
    </p:spTree>
    <p:extLst>
      <p:ext uri="{BB962C8B-B14F-4D97-AF65-F5344CB8AC3E}">
        <p14:creationId xmlns:p14="http://schemas.microsoft.com/office/powerpoint/2010/main" val="114763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Submitting a Void Request on the Web Portal</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2872572" cy="2897027"/>
          </a:xfrm>
        </p:spPr>
        <p:txBody>
          <a:bodyPr/>
          <a:lstStyle/>
          <a:p>
            <a:r>
              <a:rPr lang="en-US" altLang="en-US" dirty="0"/>
              <a:t>To submit a void request, click </a:t>
            </a:r>
            <a:r>
              <a:rPr lang="en-US" altLang="en-US" b="1" dirty="0"/>
              <a:t>Adjustment/Void</a:t>
            </a:r>
            <a:r>
              <a:rPr lang="en-US" altLang="en-US" dirty="0"/>
              <a:t> under “Claims Entry” when logged in to your account.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715" y="3144225"/>
            <a:ext cx="9936615" cy="4605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334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Submitting a Void Request on the Web Portal</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2872572" cy="4461042"/>
          </a:xfrm>
        </p:spPr>
        <p:txBody>
          <a:bodyPr/>
          <a:lstStyle/>
          <a:p>
            <a:r>
              <a:rPr lang="en-US" altLang="en-US" dirty="0"/>
              <a:t>For more information on submitting Void Requests via the Medicaid Portal </a:t>
            </a:r>
            <a:r>
              <a:rPr lang="en-US" altLang="en-US" dirty="0">
                <a:solidFill>
                  <a:schemeClr val="tx1"/>
                </a:solidFill>
              </a:rPr>
              <a:t>refer to the </a:t>
            </a:r>
            <a:r>
              <a:rPr lang="en-US" altLang="en-US" b="1" dirty="0"/>
              <a:t>Online Claims Entry Adjustment, Void, and Re-bill </a:t>
            </a:r>
            <a:r>
              <a:rPr lang="en-US" altLang="en-US" dirty="0"/>
              <a:t>training presentation on the Web Portal under “Training Presentations” found here: </a:t>
            </a:r>
            <a:r>
              <a:rPr lang="en-US" altLang="en-US" dirty="0">
                <a:hlinkClick r:id="rId2"/>
              </a:rPr>
              <a:t>https://nmmedicaid.portal.conduent.com/static/ProviderInformation.htm#TrainingPresentations </a:t>
            </a:r>
            <a:br>
              <a:rPr lang="en-US" altLang="en-US" dirty="0">
                <a:hlinkClick r:id="rId2"/>
              </a:rPr>
            </a:br>
            <a:br>
              <a:rPr lang="en-US" altLang="en-US" dirty="0"/>
            </a:br>
            <a:r>
              <a:rPr lang="en-US" altLang="en-US" dirty="0"/>
              <a:t>This presentation covers void submissions in detail.</a:t>
            </a:r>
          </a:p>
          <a:p>
            <a:r>
              <a:rPr lang="en-US" dirty="0">
                <a:latin typeface="Arial" panose="020B0604020202020204" pitchFamily="34" charset="0"/>
                <a:cs typeface="Arial" panose="020B0604020202020204" pitchFamily="34" charset="0"/>
              </a:rPr>
              <a:t>* Please note that you can only void a claim through the New Mexico Medicaid Web Portal if the original claim was submitted via the web portal. </a:t>
            </a:r>
            <a:endParaRPr lang="en-US" altLang="en-US" dirty="0"/>
          </a:p>
          <a:p>
            <a:endParaRPr lang="en-US" altLang="en-US" dirty="0"/>
          </a:p>
        </p:txBody>
      </p:sp>
    </p:spTree>
    <p:extLst>
      <p:ext uri="{BB962C8B-B14F-4D97-AF65-F5344CB8AC3E}">
        <p14:creationId xmlns:p14="http://schemas.microsoft.com/office/powerpoint/2010/main" val="1094032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Submitting a Claim Re-bill on the Web Portal</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2872572" cy="2897027"/>
          </a:xfrm>
        </p:spPr>
        <p:txBody>
          <a:bodyPr/>
          <a:lstStyle/>
          <a:p>
            <a:r>
              <a:rPr lang="en-US" altLang="en-US" dirty="0"/>
              <a:t>To re-bill a denied claim, click </a:t>
            </a:r>
            <a:r>
              <a:rPr lang="en-US" altLang="en-US" b="1" dirty="0"/>
              <a:t>Claim Re-bill</a:t>
            </a:r>
            <a:r>
              <a:rPr lang="en-US" altLang="en-US" dirty="0"/>
              <a:t> under “Claims Entry” when logged in to your account.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001" y="3175861"/>
            <a:ext cx="9652455" cy="45783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2491417" y="5484632"/>
            <a:ext cx="1066801" cy="266899"/>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2558128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Re-billing a Claim on the Web Portal</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2872572" cy="5022516"/>
          </a:xfrm>
        </p:spPr>
        <p:txBody>
          <a:bodyPr/>
          <a:lstStyle/>
          <a:p>
            <a:r>
              <a:rPr lang="en-US" altLang="en-US" dirty="0"/>
              <a:t>For more information on re-billing a denied claim via the Medicaid Portal refer to </a:t>
            </a:r>
            <a:r>
              <a:rPr lang="en-US" altLang="en-US" dirty="0">
                <a:solidFill>
                  <a:schemeClr val="tx1"/>
                </a:solidFill>
              </a:rPr>
              <a:t>the </a:t>
            </a:r>
            <a:r>
              <a:rPr lang="en-US" altLang="en-US" b="1" dirty="0"/>
              <a:t>Online Claims Entry Adjustment, Void, and Re-bill </a:t>
            </a:r>
            <a:r>
              <a:rPr lang="en-US" altLang="en-US" dirty="0"/>
              <a:t>training presentation on the Web Portal under “Training Presentations” found here: </a:t>
            </a:r>
            <a:r>
              <a:rPr lang="en-US" altLang="en-US" dirty="0">
                <a:hlinkClick r:id="rId2"/>
              </a:rPr>
              <a:t>https://nmmedicaid.portal.conduent.com/static/ProviderInformation.htm#TrainingPresentations</a:t>
            </a:r>
            <a:br>
              <a:rPr lang="en-US" altLang="en-US" dirty="0"/>
            </a:br>
            <a:br>
              <a:rPr lang="en-US" altLang="en-US" dirty="0"/>
            </a:br>
            <a:r>
              <a:rPr lang="en-US" altLang="en-US" dirty="0"/>
              <a:t>This presentation covers claim re-bill submissions in detail.</a:t>
            </a:r>
            <a:br>
              <a:rPr lang="en-US" altLang="en-US" dirty="0"/>
            </a:br>
            <a:br>
              <a:rPr lang="en-US" altLang="en-US" dirty="0"/>
            </a:br>
            <a:r>
              <a:rPr lang="en-US" dirty="0">
                <a:latin typeface="Arial" panose="020B0604020202020204" pitchFamily="34" charset="0"/>
                <a:cs typeface="Arial" panose="020B0604020202020204" pitchFamily="34" charset="0"/>
              </a:rPr>
              <a:t>* Please note that you can only re-bill a claim through the New Mexico Medicaid Web Portal if the original claim was submitted via the web portal. </a:t>
            </a:r>
            <a:endParaRPr lang="en-US" altLang="en-US" dirty="0"/>
          </a:p>
          <a:p>
            <a:endParaRPr lang="en-US" altLang="en-US" dirty="0"/>
          </a:p>
        </p:txBody>
      </p:sp>
    </p:spTree>
    <p:extLst>
      <p:ext uri="{BB962C8B-B14F-4D97-AF65-F5344CB8AC3E}">
        <p14:creationId xmlns:p14="http://schemas.microsoft.com/office/powerpoint/2010/main" val="3903856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735" y="3172688"/>
            <a:ext cx="10145321" cy="4454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20699" y="1397000"/>
            <a:ext cx="13581063" cy="1371600"/>
          </a:xfrm>
        </p:spPr>
        <p:txBody>
          <a:bodyPr/>
          <a:lstStyle/>
          <a:p>
            <a:r>
              <a:rPr lang="en-US" sz="4400" dirty="0"/>
              <a:t>Checking Eligibility on the Web Portal</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2872572" cy="2897027"/>
          </a:xfrm>
        </p:spPr>
        <p:txBody>
          <a:bodyPr/>
          <a:lstStyle/>
          <a:p>
            <a:r>
              <a:rPr lang="en-US" altLang="en-US" dirty="0"/>
              <a:t>To check client eligibility, click </a:t>
            </a:r>
            <a:r>
              <a:rPr lang="en-US" altLang="en-US" b="1" dirty="0"/>
              <a:t>Eligibility </a:t>
            </a:r>
            <a:r>
              <a:rPr lang="en-US" altLang="en-US" dirty="0"/>
              <a:t>under “Inquiries” when logged in to your account.</a:t>
            </a:r>
          </a:p>
        </p:txBody>
      </p:sp>
      <p:cxnSp>
        <p:nvCxnSpPr>
          <p:cNvPr id="19" name="Straight Arrow Connector 18"/>
          <p:cNvCxnSpPr/>
          <p:nvPr/>
        </p:nvCxnSpPr>
        <p:spPr>
          <a:xfrm flipH="1">
            <a:off x="10437276" y="5949851"/>
            <a:ext cx="696889" cy="603349"/>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272629" y="5303520"/>
            <a:ext cx="5992009" cy="646331"/>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Select the criteria you wish to search the client by and enter the corresponding information and click submit</a:t>
            </a:r>
          </a:p>
        </p:txBody>
      </p:sp>
      <p:sp>
        <p:nvSpPr>
          <p:cNvPr id="12" name="TextBox 11"/>
          <p:cNvSpPr txBox="1"/>
          <p:nvPr/>
        </p:nvSpPr>
        <p:spPr>
          <a:xfrm>
            <a:off x="8272630" y="3808208"/>
            <a:ext cx="5992009" cy="923330"/>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Enter the dates you are checking eligibility for.</a:t>
            </a:r>
            <a:br>
              <a:rPr lang="en-US" sz="1800" dirty="0">
                <a:solidFill>
                  <a:srgbClr val="C00000"/>
                </a:solidFill>
              </a:rPr>
            </a:br>
            <a:r>
              <a:rPr lang="en-US" sz="1800" dirty="0">
                <a:solidFill>
                  <a:srgbClr val="C00000"/>
                </a:solidFill>
              </a:rPr>
              <a:t>Please note the web</a:t>
            </a:r>
            <a:r>
              <a:rPr lang="en-US" sz="1800" dirty="0"/>
              <a:t> </a:t>
            </a:r>
            <a:r>
              <a:rPr lang="en-US" sz="1800" dirty="0">
                <a:solidFill>
                  <a:srgbClr val="C00000"/>
                </a:solidFill>
              </a:rPr>
              <a:t>portal can not check future dates of services.</a:t>
            </a:r>
          </a:p>
        </p:txBody>
      </p:sp>
      <p:cxnSp>
        <p:nvCxnSpPr>
          <p:cNvPr id="6" name="Straight Arrow Connector 5"/>
          <p:cNvCxnSpPr/>
          <p:nvPr/>
        </p:nvCxnSpPr>
        <p:spPr>
          <a:xfrm flipH="1">
            <a:off x="7453538" y="4731538"/>
            <a:ext cx="819092" cy="571982"/>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2377439" y="4963990"/>
            <a:ext cx="753035" cy="241382"/>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3901894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363" y="2569408"/>
            <a:ext cx="9265585" cy="53349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35790" y="1440875"/>
            <a:ext cx="13581063" cy="1371600"/>
          </a:xfrm>
        </p:spPr>
        <p:txBody>
          <a:bodyPr/>
          <a:lstStyle/>
          <a:p>
            <a:r>
              <a:rPr lang="en-US" sz="4200" dirty="0"/>
              <a:t>Checking Prior Authorization Status on the Web Portal</a:t>
            </a:r>
          </a:p>
        </p:txBody>
      </p:sp>
      <p:sp>
        <p:nvSpPr>
          <p:cNvPr id="3" name="Date Placeholder 2"/>
          <p:cNvSpPr>
            <a:spLocks noGrp="1"/>
          </p:cNvSpPr>
          <p:nvPr>
            <p:ph type="dt" sz="half" idx="10"/>
          </p:nvPr>
        </p:nvSpPr>
        <p:spPr/>
        <p:txBody>
          <a:bodyPr/>
          <a:lstStyle/>
          <a:p>
            <a:r>
              <a:rPr lang="en-US" dirty="0"/>
              <a:t>3/22/2018</a:t>
            </a:r>
          </a:p>
        </p:txBody>
      </p:sp>
      <p:sp>
        <p:nvSpPr>
          <p:cNvPr id="11" name="TextBox 10"/>
          <p:cNvSpPr txBox="1"/>
          <p:nvPr/>
        </p:nvSpPr>
        <p:spPr>
          <a:xfrm>
            <a:off x="1303465" y="7394111"/>
            <a:ext cx="5992009" cy="646331"/>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You can use the General Inquiry search if you do not have a PA number.</a:t>
            </a:r>
          </a:p>
        </p:txBody>
      </p:sp>
      <p:cxnSp>
        <p:nvCxnSpPr>
          <p:cNvPr id="13" name="Straight Arrow Connector 12"/>
          <p:cNvCxnSpPr/>
          <p:nvPr/>
        </p:nvCxnSpPr>
        <p:spPr>
          <a:xfrm flipV="1">
            <a:off x="5195939" y="6874136"/>
            <a:ext cx="0" cy="518584"/>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295475" y="4513942"/>
            <a:ext cx="5992009" cy="646331"/>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You can check the status using the “PA Number Inquiry” if you have a PA number.</a:t>
            </a:r>
          </a:p>
        </p:txBody>
      </p:sp>
      <p:cxnSp>
        <p:nvCxnSpPr>
          <p:cNvPr id="15" name="Straight Arrow Connector 14"/>
          <p:cNvCxnSpPr/>
          <p:nvPr/>
        </p:nvCxnSpPr>
        <p:spPr>
          <a:xfrm>
            <a:off x="7519118" y="5157627"/>
            <a:ext cx="0" cy="447107"/>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059267" y="6321373"/>
            <a:ext cx="6323707" cy="1200329"/>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If a PA is needed, please contact the Third Party Assessor. Click the following link for more information: </a:t>
            </a:r>
            <a:r>
              <a:rPr lang="en-US" sz="1800" dirty="0">
                <a:solidFill>
                  <a:srgbClr val="C00000"/>
                </a:solidFill>
                <a:hlinkClick r:id="rId3"/>
              </a:rPr>
              <a:t>https://nmmedicaid.portal.conduent.com/static/ProviderInformation.htm#Third_Party_Assessor</a:t>
            </a:r>
            <a:r>
              <a:rPr lang="en-US" sz="1800" dirty="0">
                <a:solidFill>
                  <a:srgbClr val="C00000"/>
                </a:solidFill>
              </a:rPr>
              <a:t> </a:t>
            </a:r>
          </a:p>
        </p:txBody>
      </p:sp>
      <p:sp>
        <p:nvSpPr>
          <p:cNvPr id="17" name="Oval 16"/>
          <p:cNvSpPr/>
          <p:nvPr/>
        </p:nvSpPr>
        <p:spPr>
          <a:xfrm>
            <a:off x="1581372" y="4812430"/>
            <a:ext cx="1269404" cy="167407"/>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1411252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470" y="2749253"/>
            <a:ext cx="10150952" cy="5159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20699" y="1397000"/>
            <a:ext cx="13581063" cy="1371600"/>
          </a:xfrm>
        </p:spPr>
        <p:txBody>
          <a:bodyPr/>
          <a:lstStyle/>
          <a:p>
            <a:r>
              <a:rPr lang="en-US" sz="4400" dirty="0"/>
              <a:t>Checking Payment History on the Web Portal</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699" y="2260600"/>
            <a:ext cx="12872572" cy="2897027"/>
          </a:xfrm>
          <a:ln>
            <a:noFill/>
          </a:ln>
        </p:spPr>
        <p:txBody>
          <a:bodyPr/>
          <a:lstStyle/>
          <a:p>
            <a:r>
              <a:rPr lang="en-US" altLang="en-US" dirty="0"/>
              <a:t>To check payment history, click </a:t>
            </a:r>
            <a:r>
              <a:rPr lang="en-US" altLang="en-US" b="1" dirty="0"/>
              <a:t>Payment History</a:t>
            </a:r>
            <a:r>
              <a:rPr lang="en-US" altLang="en-US" dirty="0"/>
              <a:t> under “Inquiries” when logged in to your account.</a:t>
            </a:r>
          </a:p>
        </p:txBody>
      </p:sp>
      <p:sp>
        <p:nvSpPr>
          <p:cNvPr id="11" name="TextBox 10"/>
          <p:cNvSpPr txBox="1"/>
          <p:nvPr/>
        </p:nvSpPr>
        <p:spPr>
          <a:xfrm>
            <a:off x="3732902" y="6128817"/>
            <a:ext cx="4400533" cy="923330"/>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Select which search inquiry you wish to use and enter the corresponding information.</a:t>
            </a:r>
          </a:p>
        </p:txBody>
      </p:sp>
      <p:cxnSp>
        <p:nvCxnSpPr>
          <p:cNvPr id="13" name="Straight Arrow Connector 12"/>
          <p:cNvCxnSpPr/>
          <p:nvPr/>
        </p:nvCxnSpPr>
        <p:spPr>
          <a:xfrm flipV="1">
            <a:off x="5900893" y="5686838"/>
            <a:ext cx="1" cy="441979"/>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573845" y="6102352"/>
            <a:ext cx="5294553" cy="1754326"/>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Please note that this function is to check the Payment History only. This function will not give client information for paid claims nor denial reasons for denied claims. For paid or denied claim information, please check your remittance advice (RA).</a:t>
            </a:r>
          </a:p>
        </p:txBody>
      </p:sp>
      <p:sp>
        <p:nvSpPr>
          <p:cNvPr id="17" name="Oval 16"/>
          <p:cNvSpPr/>
          <p:nvPr/>
        </p:nvSpPr>
        <p:spPr>
          <a:xfrm>
            <a:off x="1764252" y="5410431"/>
            <a:ext cx="1151069" cy="196471"/>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201690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r>
              <a:rPr lang="en-US" dirty="0"/>
              <a:t>3/22/2018</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500" y="1435470"/>
            <a:ext cx="6899275" cy="725488"/>
          </a:xfrm>
          <a:noFill/>
        </p:spPr>
        <p:txBody>
          <a:bodyPr/>
          <a:lstStyle/>
          <a:p>
            <a:r>
              <a:rPr lang="en-US" sz="4400" dirty="0"/>
              <a:t>Objectives</a:t>
            </a:r>
          </a:p>
        </p:txBody>
      </p:sp>
      <p:sp>
        <p:nvSpPr>
          <p:cNvPr id="10" name="Rectangle 3"/>
          <p:cNvSpPr txBox="1">
            <a:spLocks noChangeArrowheads="1"/>
          </p:cNvSpPr>
          <p:nvPr/>
        </p:nvSpPr>
        <p:spPr bwMode="auto">
          <a:xfrm>
            <a:off x="776998" y="2160958"/>
            <a:ext cx="7620000" cy="477043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913669" fontAlgn="base">
              <a:lnSpc>
                <a:spcPct val="150000"/>
              </a:lnSpc>
              <a:spcBef>
                <a:spcPts val="600"/>
              </a:spcBef>
              <a:spcAft>
                <a:spcPts val="600"/>
              </a:spcAft>
              <a:defRPr/>
            </a:pPr>
            <a:r>
              <a:rPr lang="en-US" sz="2000" kern="0" dirty="0"/>
              <a:t>We will review the following:</a:t>
            </a:r>
          </a:p>
          <a:p>
            <a:pPr marL="342626" indent="-342626">
              <a:lnSpc>
                <a:spcPct val="150000"/>
              </a:lnSpc>
              <a:spcBef>
                <a:spcPts val="600"/>
              </a:spcBef>
              <a:spcAft>
                <a:spcPts val="600"/>
              </a:spcAft>
              <a:buFont typeface="Arial" panose="020B0604020202020204" pitchFamily="34" charset="0"/>
              <a:buChar char="•"/>
            </a:pPr>
            <a:r>
              <a:rPr lang="en-US" sz="2000" dirty="0"/>
              <a:t>Provider Information</a:t>
            </a:r>
          </a:p>
          <a:p>
            <a:pPr marL="342626" indent="-342626">
              <a:lnSpc>
                <a:spcPct val="150000"/>
              </a:lnSpc>
              <a:spcBef>
                <a:spcPts val="600"/>
              </a:spcBef>
              <a:spcAft>
                <a:spcPts val="600"/>
              </a:spcAft>
              <a:buFont typeface="Arial" panose="020B0604020202020204" pitchFamily="34" charset="0"/>
              <a:buChar char="•"/>
            </a:pPr>
            <a:r>
              <a:rPr lang="en-US" sz="2000" dirty="0"/>
              <a:t>FAQs</a:t>
            </a:r>
          </a:p>
          <a:p>
            <a:pPr marL="342626" indent="-342626">
              <a:lnSpc>
                <a:spcPct val="150000"/>
              </a:lnSpc>
              <a:spcBef>
                <a:spcPts val="600"/>
              </a:spcBef>
              <a:spcAft>
                <a:spcPts val="600"/>
              </a:spcAft>
              <a:buFont typeface="Arial" panose="020B0604020202020204" pitchFamily="34" charset="0"/>
              <a:buChar char="•"/>
            </a:pPr>
            <a:r>
              <a:rPr lang="en-US" sz="2000" dirty="0"/>
              <a:t>Electronic Submissions Through the Web Portal</a:t>
            </a:r>
          </a:p>
          <a:p>
            <a:pPr marL="342626" indent="-342626">
              <a:lnSpc>
                <a:spcPct val="150000"/>
              </a:lnSpc>
              <a:spcBef>
                <a:spcPts val="600"/>
              </a:spcBef>
              <a:spcAft>
                <a:spcPts val="600"/>
              </a:spcAft>
              <a:buFont typeface="Arial" panose="020B0604020202020204" pitchFamily="34" charset="0"/>
              <a:buChar char="•"/>
            </a:pPr>
            <a:r>
              <a:rPr lang="en-US" sz="2000" dirty="0"/>
              <a:t>Web Registration</a:t>
            </a:r>
          </a:p>
          <a:p>
            <a:pPr marL="342626" indent="-342626">
              <a:lnSpc>
                <a:spcPct val="150000"/>
              </a:lnSpc>
              <a:spcBef>
                <a:spcPts val="600"/>
              </a:spcBef>
              <a:spcAft>
                <a:spcPts val="600"/>
              </a:spcAft>
              <a:buFont typeface="Arial" panose="020B0604020202020204" pitchFamily="34" charset="0"/>
              <a:buChar char="•"/>
            </a:pPr>
            <a:r>
              <a:rPr lang="en-US" sz="2000" dirty="0"/>
              <a:t>Provider Enrollment</a:t>
            </a:r>
            <a:endParaRPr lang="en-US" sz="2000" kern="0" dirty="0"/>
          </a:p>
        </p:txBody>
      </p:sp>
    </p:spTree>
    <p:extLst>
      <p:ext uri="{BB962C8B-B14F-4D97-AF65-F5344CB8AC3E}">
        <p14:creationId xmlns:p14="http://schemas.microsoft.com/office/powerpoint/2010/main" val="292490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596" y="2768600"/>
            <a:ext cx="11043938" cy="49532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20699" y="1397000"/>
            <a:ext cx="13581063" cy="1371600"/>
          </a:xfrm>
        </p:spPr>
        <p:txBody>
          <a:bodyPr/>
          <a:lstStyle/>
          <a:p>
            <a:r>
              <a:rPr lang="en-US" sz="4400" dirty="0"/>
              <a:t>Retrieving Your Remittance Advice on the Web Portal</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698" y="2260600"/>
            <a:ext cx="14034397" cy="5805171"/>
          </a:xfrm>
          <a:ln>
            <a:noFill/>
          </a:ln>
        </p:spPr>
        <p:txBody>
          <a:bodyPr/>
          <a:lstStyle/>
          <a:p>
            <a:r>
              <a:rPr lang="en-US" altLang="en-US" sz="1800" dirty="0"/>
              <a:t>To retrieve a Remittance Advice (RA), click </a:t>
            </a:r>
            <a:r>
              <a:rPr lang="en-US" altLang="en-US" sz="1800" b="1" dirty="0"/>
              <a:t>Reports and Data Files</a:t>
            </a:r>
            <a:r>
              <a:rPr lang="en-US" altLang="en-US" sz="1800" dirty="0"/>
              <a:t> under “Reports” when logged into your account.</a:t>
            </a:r>
          </a:p>
        </p:txBody>
      </p:sp>
      <p:sp>
        <p:nvSpPr>
          <p:cNvPr id="11" name="TextBox 10"/>
          <p:cNvSpPr txBox="1"/>
          <p:nvPr/>
        </p:nvSpPr>
        <p:spPr>
          <a:xfrm>
            <a:off x="3519391" y="5143566"/>
            <a:ext cx="2397316" cy="369332"/>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Click on PDF Reports </a:t>
            </a:r>
          </a:p>
        </p:txBody>
      </p:sp>
      <p:cxnSp>
        <p:nvCxnSpPr>
          <p:cNvPr id="13" name="Straight Arrow Connector 12"/>
          <p:cNvCxnSpPr/>
          <p:nvPr/>
        </p:nvCxnSpPr>
        <p:spPr>
          <a:xfrm flipV="1">
            <a:off x="4331921" y="4701587"/>
            <a:ext cx="1" cy="441979"/>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1463037" y="5159795"/>
            <a:ext cx="1678196" cy="272817"/>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2524025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998" y="2485016"/>
            <a:ext cx="11044506" cy="54363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20699" y="1397000"/>
            <a:ext cx="13581063" cy="1371600"/>
          </a:xfrm>
        </p:spPr>
        <p:txBody>
          <a:bodyPr/>
          <a:lstStyle/>
          <a:p>
            <a:r>
              <a:rPr lang="en-US" sz="4400" dirty="0"/>
              <a:t>Retrieving Your Remittance Advice on the Web Portal</a:t>
            </a:r>
          </a:p>
        </p:txBody>
      </p:sp>
      <p:sp>
        <p:nvSpPr>
          <p:cNvPr id="3" name="Date Placeholder 2"/>
          <p:cNvSpPr>
            <a:spLocks noGrp="1"/>
          </p:cNvSpPr>
          <p:nvPr>
            <p:ph type="dt" sz="half" idx="10"/>
          </p:nvPr>
        </p:nvSpPr>
        <p:spPr/>
        <p:txBody>
          <a:bodyPr/>
          <a:lstStyle/>
          <a:p>
            <a:r>
              <a:rPr lang="en-US" dirty="0"/>
              <a:t>3/22/2018</a:t>
            </a:r>
          </a:p>
        </p:txBody>
      </p:sp>
      <p:sp>
        <p:nvSpPr>
          <p:cNvPr id="11" name="TextBox 10"/>
          <p:cNvSpPr txBox="1"/>
          <p:nvPr/>
        </p:nvSpPr>
        <p:spPr>
          <a:xfrm>
            <a:off x="7124022" y="4833859"/>
            <a:ext cx="4956815" cy="369332"/>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Use the drop down to select the Provider ID.</a:t>
            </a:r>
          </a:p>
        </p:txBody>
      </p:sp>
      <p:cxnSp>
        <p:nvCxnSpPr>
          <p:cNvPr id="13" name="Straight Arrow Connector 12"/>
          <p:cNvCxnSpPr/>
          <p:nvPr/>
        </p:nvCxnSpPr>
        <p:spPr>
          <a:xfrm flipH="1" flipV="1">
            <a:off x="6638046" y="5007932"/>
            <a:ext cx="448409" cy="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11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077" y="2280621"/>
            <a:ext cx="12176872" cy="534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20699" y="1397000"/>
            <a:ext cx="13581063" cy="1371600"/>
          </a:xfrm>
        </p:spPr>
        <p:txBody>
          <a:bodyPr/>
          <a:lstStyle/>
          <a:p>
            <a:r>
              <a:rPr lang="en-US" sz="4400" dirty="0"/>
              <a:t>Retrieving Your Remittance Advice on the Web Portal</a:t>
            </a:r>
          </a:p>
        </p:txBody>
      </p:sp>
      <p:sp>
        <p:nvSpPr>
          <p:cNvPr id="3" name="Date Placeholder 2"/>
          <p:cNvSpPr>
            <a:spLocks noGrp="1"/>
          </p:cNvSpPr>
          <p:nvPr>
            <p:ph type="dt" sz="half" idx="10"/>
          </p:nvPr>
        </p:nvSpPr>
        <p:spPr/>
        <p:txBody>
          <a:bodyPr/>
          <a:lstStyle/>
          <a:p>
            <a:r>
              <a:rPr lang="en-US" dirty="0"/>
              <a:t>3/22/2018</a:t>
            </a:r>
          </a:p>
        </p:txBody>
      </p:sp>
      <p:sp>
        <p:nvSpPr>
          <p:cNvPr id="11" name="TextBox 10"/>
          <p:cNvSpPr txBox="1"/>
          <p:nvPr/>
        </p:nvSpPr>
        <p:spPr>
          <a:xfrm>
            <a:off x="6905513" y="4438190"/>
            <a:ext cx="5637558" cy="369332"/>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Click here to bring up a list of RA’s.</a:t>
            </a:r>
          </a:p>
        </p:txBody>
      </p:sp>
      <p:cxnSp>
        <p:nvCxnSpPr>
          <p:cNvPr id="13" name="Straight Arrow Connector 12"/>
          <p:cNvCxnSpPr/>
          <p:nvPr/>
        </p:nvCxnSpPr>
        <p:spPr>
          <a:xfrm flipH="1">
            <a:off x="6336254" y="4622856"/>
            <a:ext cx="569259"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512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186" y="2417546"/>
            <a:ext cx="11985168" cy="55298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20699" y="1397000"/>
            <a:ext cx="13581063" cy="1371600"/>
          </a:xfrm>
        </p:spPr>
        <p:txBody>
          <a:bodyPr/>
          <a:lstStyle/>
          <a:p>
            <a:r>
              <a:rPr lang="en-US" sz="4400" dirty="0"/>
              <a:t>Retrieving Your Remittance Advice on the Web Portal</a:t>
            </a:r>
          </a:p>
        </p:txBody>
      </p:sp>
      <p:sp>
        <p:nvSpPr>
          <p:cNvPr id="3" name="Date Placeholder 2"/>
          <p:cNvSpPr>
            <a:spLocks noGrp="1"/>
          </p:cNvSpPr>
          <p:nvPr>
            <p:ph type="dt" sz="half" idx="10"/>
          </p:nvPr>
        </p:nvSpPr>
        <p:spPr/>
        <p:txBody>
          <a:bodyPr/>
          <a:lstStyle/>
          <a:p>
            <a:r>
              <a:rPr lang="en-US" dirty="0"/>
              <a:t>3/22/2018</a:t>
            </a:r>
          </a:p>
        </p:txBody>
      </p:sp>
      <p:sp>
        <p:nvSpPr>
          <p:cNvPr id="11" name="TextBox 10"/>
          <p:cNvSpPr txBox="1"/>
          <p:nvPr/>
        </p:nvSpPr>
        <p:spPr>
          <a:xfrm>
            <a:off x="7141285" y="4621070"/>
            <a:ext cx="5714102" cy="369332"/>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Click the date of the RA you wish to view.</a:t>
            </a:r>
          </a:p>
        </p:txBody>
      </p:sp>
      <p:cxnSp>
        <p:nvCxnSpPr>
          <p:cNvPr id="13" name="Straight Arrow Connector 12"/>
          <p:cNvCxnSpPr/>
          <p:nvPr/>
        </p:nvCxnSpPr>
        <p:spPr>
          <a:xfrm flipH="1">
            <a:off x="6572026" y="4805736"/>
            <a:ext cx="569259"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141284" y="5375898"/>
            <a:ext cx="5714103" cy="1200329"/>
          </a:xfrm>
          <a:prstGeom prst="rect">
            <a:avLst/>
          </a:prstGeom>
          <a:solidFill>
            <a:schemeClr val="bg1"/>
          </a:solidFill>
          <a:ln w="19050">
            <a:solidFill>
              <a:srgbClr val="C00000"/>
            </a:solidFill>
          </a:ln>
        </p:spPr>
        <p:txBody>
          <a:bodyPr wrap="square" rtlCol="0">
            <a:spAutoFit/>
          </a:bodyPr>
          <a:lstStyle/>
          <a:p>
            <a:r>
              <a:rPr lang="en-US" sz="1800" dirty="0">
                <a:solidFill>
                  <a:srgbClr val="C00000"/>
                </a:solidFill>
              </a:rPr>
              <a:t>Please note that the Portal will only store the last eight RA’s on file. If you need an RA that is no longer posted on the web portal, contact the</a:t>
            </a:r>
            <a:r>
              <a:rPr lang="en-US" sz="1800" dirty="0"/>
              <a:t> </a:t>
            </a:r>
            <a:r>
              <a:rPr lang="en-US" sz="1800" dirty="0">
                <a:solidFill>
                  <a:srgbClr val="C00000"/>
                </a:solidFill>
              </a:rPr>
              <a:t>Provider Support mailbox: </a:t>
            </a:r>
            <a:r>
              <a:rPr lang="en-US" sz="1800" dirty="0">
                <a:solidFill>
                  <a:srgbClr val="C00000"/>
                </a:solidFill>
                <a:hlinkClick r:id="rId3"/>
              </a:rPr>
              <a:t>NMProviderSupport@Conduent.com</a:t>
            </a:r>
            <a:r>
              <a:rPr lang="en-US" sz="1800" dirty="0">
                <a:solidFill>
                  <a:srgbClr val="C00000"/>
                </a:solidFill>
              </a:rPr>
              <a:t>. </a:t>
            </a:r>
          </a:p>
        </p:txBody>
      </p:sp>
    </p:spTree>
    <p:extLst>
      <p:ext uri="{BB962C8B-B14F-4D97-AF65-F5344CB8AC3E}">
        <p14:creationId xmlns:p14="http://schemas.microsoft.com/office/powerpoint/2010/main" val="468611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3/22/2018</a:t>
            </a:r>
            <a:endParaRPr lang="en-US" dirty="0"/>
          </a:p>
        </p:txBody>
      </p:sp>
      <p:sp>
        <p:nvSpPr>
          <p:cNvPr id="9" name="Title 1"/>
          <p:cNvSpPr txBox="1">
            <a:spLocks/>
          </p:cNvSpPr>
          <p:nvPr/>
        </p:nvSpPr>
        <p:spPr>
          <a:xfrm>
            <a:off x="520699" y="1397000"/>
            <a:ext cx="13581063" cy="1371600"/>
          </a:xfrm>
          <a:prstGeom prst="rect">
            <a:avLst/>
          </a:prstGeom>
        </p:spPr>
        <p:txBody>
          <a:bodyPr vert="horz"/>
          <a:lstStyle>
            <a:lvl1pPr algn="l" defTabSz="653110" rtl="0" eaLnBrk="1" latinLnBrk="0" hangingPunct="1">
              <a:spcBef>
                <a:spcPct val="0"/>
              </a:spcBef>
              <a:buNone/>
              <a:defRPr sz="5400" kern="1200">
                <a:solidFill>
                  <a:schemeClr val="tx1"/>
                </a:solidFill>
                <a:latin typeface="+mj-lt"/>
                <a:ea typeface="+mj-ea"/>
                <a:cs typeface="+mj-cs"/>
              </a:defRPr>
            </a:lvl1pPr>
          </a:lstStyle>
          <a:p>
            <a:r>
              <a:rPr lang="en-US" sz="4400" dirty="0"/>
              <a:t>Submitting Provider Updates on the Web Portal</a:t>
            </a:r>
          </a:p>
        </p:txBody>
      </p:sp>
      <p:pic>
        <p:nvPicPr>
          <p:cNvPr id="13" name="Picture 12"/>
          <p:cNvPicPr>
            <a:picLocks noChangeAspect="1"/>
          </p:cNvPicPr>
          <p:nvPr/>
        </p:nvPicPr>
        <p:blipFill>
          <a:blip r:embed="rId2"/>
          <a:stretch>
            <a:fillRect/>
          </a:stretch>
        </p:blipFill>
        <p:spPr>
          <a:xfrm>
            <a:off x="1170117" y="2293621"/>
            <a:ext cx="9620250" cy="5772150"/>
          </a:xfrm>
          <a:prstGeom prst="rect">
            <a:avLst/>
          </a:prstGeom>
          <a:ln>
            <a:solidFill>
              <a:schemeClr val="accent1"/>
            </a:solidFill>
          </a:ln>
        </p:spPr>
      </p:pic>
      <p:sp>
        <p:nvSpPr>
          <p:cNvPr id="14" name="TextBox 13"/>
          <p:cNvSpPr txBox="1"/>
          <p:nvPr/>
        </p:nvSpPr>
        <p:spPr>
          <a:xfrm>
            <a:off x="6986774" y="3511628"/>
            <a:ext cx="6715578" cy="646331"/>
          </a:xfrm>
          <a:prstGeom prst="rect">
            <a:avLst/>
          </a:prstGeom>
          <a:solidFill>
            <a:schemeClr val="bg1"/>
          </a:solidFill>
          <a:ln w="19050">
            <a:solidFill>
              <a:srgbClr val="C00000"/>
            </a:solidFill>
          </a:ln>
        </p:spPr>
        <p:txBody>
          <a:bodyPr wrap="square" lIns="0" rIns="0" rtlCol="0">
            <a:spAutoFit/>
          </a:bodyPr>
          <a:lstStyle/>
          <a:p>
            <a:r>
              <a:rPr lang="en-US" sz="1800" dirty="0">
                <a:solidFill>
                  <a:srgbClr val="C00000"/>
                </a:solidFill>
              </a:rPr>
              <a:t>Select the checkbox to expand section(s) and submit update requests to your provider record</a:t>
            </a:r>
          </a:p>
        </p:txBody>
      </p:sp>
      <p:sp>
        <p:nvSpPr>
          <p:cNvPr id="6" name="Oval 5"/>
          <p:cNvSpPr/>
          <p:nvPr/>
        </p:nvSpPr>
        <p:spPr>
          <a:xfrm>
            <a:off x="1170117" y="3957850"/>
            <a:ext cx="1678196" cy="545911"/>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3409213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3"/>
            <a:ext cx="3413760" cy="438150"/>
          </a:xfrm>
        </p:spPr>
        <p:txBody>
          <a:bodyPr/>
          <a:lstStyle/>
          <a:p>
            <a:fld id="{CACB3E39-5571-0247-86B7-EF41C2ABA1DB}" type="slidenum">
              <a:rPr lang="en-US" smtClean="0"/>
              <a:pPr/>
              <a:t>35</a:t>
            </a:fld>
            <a:endParaRPr lang="en-US" dirty="0"/>
          </a:p>
        </p:txBody>
      </p:sp>
      <p:sp>
        <p:nvSpPr>
          <p:cNvPr id="9" name="Rectangle 2"/>
          <p:cNvSpPr>
            <a:spLocks noGrp="1" noChangeArrowheads="1"/>
          </p:cNvSpPr>
          <p:nvPr>
            <p:ph type="title"/>
          </p:nvPr>
        </p:nvSpPr>
        <p:spPr>
          <a:xfrm>
            <a:off x="625476" y="1673225"/>
            <a:ext cx="12604750" cy="725488"/>
          </a:xfrm>
          <a:noFill/>
        </p:spPr>
        <p:txBody>
          <a:bodyPr lIns="130622" tIns="65311" rIns="130622" bIns="65311"/>
          <a:lstStyle/>
          <a:p>
            <a:r>
              <a:rPr lang="en-US" sz="3100" dirty="0">
                <a:solidFill>
                  <a:srgbClr val="000000"/>
                </a:solidFill>
              </a:rPr>
              <a:t>New Mexico Medicaid Resources</a:t>
            </a:r>
            <a:endParaRPr lang="en-US" dirty="0"/>
          </a:p>
        </p:txBody>
      </p:sp>
      <p:sp>
        <p:nvSpPr>
          <p:cNvPr id="10" name="Rectangle 3"/>
          <p:cNvSpPr txBox="1">
            <a:spLocks noChangeArrowheads="1"/>
          </p:cNvSpPr>
          <p:nvPr/>
        </p:nvSpPr>
        <p:spPr bwMode="auto">
          <a:xfrm>
            <a:off x="687072" y="2320607"/>
            <a:ext cx="12543155" cy="5307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New Mexico Medicaid Online</a:t>
            </a:r>
          </a:p>
          <a:p>
            <a:pPr marL="853990" lvl="3" indent="-342866" defTabSz="653044">
              <a:lnSpc>
                <a:spcPct val="150000"/>
              </a:lnSpc>
              <a:spcBef>
                <a:spcPts val="600"/>
              </a:spcBef>
              <a:buSzPct val="75000"/>
            </a:pPr>
            <a:r>
              <a:rPr lang="en-US" sz="1900" dirty="0">
                <a:solidFill>
                  <a:prstClr val="black"/>
                </a:solidFill>
              </a:rPr>
              <a:t>Provider Information</a:t>
            </a:r>
          </a:p>
          <a:p>
            <a:pPr marL="853990" lvl="3" indent="-342866" defTabSz="653044">
              <a:lnSpc>
                <a:spcPct val="150000"/>
              </a:lnSpc>
              <a:spcBef>
                <a:spcPts val="600"/>
              </a:spcBef>
              <a:buSzPct val="75000"/>
            </a:pPr>
            <a:r>
              <a:rPr lang="en-US" sz="1900" dirty="0">
                <a:solidFill>
                  <a:prstClr val="black"/>
                </a:solidFill>
              </a:rPr>
              <a:t>Provider Login Screen Notices</a:t>
            </a:r>
          </a:p>
          <a:p>
            <a:pPr marL="853990" lvl="3" indent="-342866" defTabSz="653044">
              <a:lnSpc>
                <a:spcPct val="150000"/>
              </a:lnSpc>
              <a:spcBef>
                <a:spcPts val="600"/>
              </a:spcBef>
              <a:buSzPct val="75000"/>
            </a:pPr>
            <a:r>
              <a:rPr lang="en-US" sz="1900" dirty="0">
                <a:solidFill>
                  <a:prstClr val="black"/>
                </a:solidFill>
              </a:rPr>
              <a:t>Provider E-News Newsletters</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Medicaid Provider Relations Call Center</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Provider Communication Updates </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Provider Field Representative</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Provider Webinars</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Open Forums and Live Training Sessions</a:t>
            </a:r>
          </a:p>
          <a:p>
            <a:pPr algn="r" defTabSz="653044">
              <a:buSzPct val="75000"/>
            </a:pPr>
            <a:r>
              <a:rPr lang="en-US" sz="1900" i="1" dirty="0">
                <a:solidFill>
                  <a:prstClr val="black"/>
                </a:solidFill>
              </a:rPr>
              <a:t>Continued on next page . . . </a:t>
            </a:r>
            <a:endParaRPr lang="en-US" sz="1900" i="1" dirty="0">
              <a:solidFill>
                <a:srgbClr val="00837B">
                  <a:lumMod val="50000"/>
                </a:srgbClr>
              </a:solidFill>
            </a:endParaRPr>
          </a:p>
          <a:p>
            <a:pPr defTabSz="653044"/>
            <a:r>
              <a:rPr lang="en-US" sz="1900" dirty="0">
                <a:solidFill>
                  <a:srgbClr val="00837B">
                    <a:lumMod val="50000"/>
                  </a:srgbClr>
                </a:solidFill>
              </a:rPr>
              <a:t> </a:t>
            </a:r>
          </a:p>
          <a:p>
            <a:pPr marL="342866" indent="-342866" defTabSz="914309" fontAlgn="base">
              <a:lnSpc>
                <a:spcPct val="150000"/>
              </a:lnSpc>
              <a:spcBef>
                <a:spcPts val="600"/>
              </a:spcBef>
              <a:spcAft>
                <a:spcPts val="600"/>
              </a:spcAft>
              <a:buFont typeface="Arial" pitchFamily="34" charset="0"/>
              <a:buChar char="•"/>
              <a:defRPr/>
            </a:pPr>
            <a:endParaRPr lang="en-US" sz="1900" i="1" kern="0" dirty="0">
              <a:solidFill>
                <a:prstClr val="black"/>
              </a:solidFill>
            </a:endParaRPr>
          </a:p>
          <a:p>
            <a:pPr lvl="1" defTabSz="653044"/>
            <a:br>
              <a:rPr lang="en-US" sz="1900" dirty="0">
                <a:solidFill>
                  <a:prstClr val="black"/>
                </a:solidFill>
              </a:rPr>
            </a:br>
            <a:br>
              <a:rPr lang="en-US" sz="1900" dirty="0">
                <a:solidFill>
                  <a:prstClr val="black"/>
                </a:solidFill>
              </a:rPr>
            </a:br>
            <a:endParaRPr lang="en-US" sz="1900" dirty="0">
              <a:solidFill>
                <a:prstClr val="black"/>
              </a:solidFill>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defTabSz="653044"/>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defTabSz="653044"/>
            <a:endParaRPr lang="en-US" dirty="0">
              <a:solidFill>
                <a:srgbClr val="FFFFFE"/>
              </a:solidFill>
            </a:endParaRPr>
          </a:p>
        </p:txBody>
      </p:sp>
    </p:spTree>
    <p:extLst>
      <p:ext uri="{BB962C8B-B14F-4D97-AF65-F5344CB8AC3E}">
        <p14:creationId xmlns:p14="http://schemas.microsoft.com/office/powerpoint/2010/main" val="39262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2"/>
            <a:ext cx="3413760" cy="438150"/>
          </a:xfrm>
        </p:spPr>
        <p:txBody>
          <a:bodyPr/>
          <a:lstStyle/>
          <a:p>
            <a:fld id="{CACB3E39-5571-0247-86B7-EF41C2ABA1DB}" type="slidenum">
              <a:rPr lang="en-US" smtClean="0"/>
              <a:pPr/>
              <a:t>36</a:t>
            </a:fld>
            <a:endParaRPr lang="en-US" dirty="0"/>
          </a:p>
        </p:txBody>
      </p:sp>
      <p:sp>
        <p:nvSpPr>
          <p:cNvPr id="9" name="Rectangle 2"/>
          <p:cNvSpPr>
            <a:spLocks noGrp="1" noChangeArrowheads="1"/>
          </p:cNvSpPr>
          <p:nvPr>
            <p:ph type="title"/>
          </p:nvPr>
        </p:nvSpPr>
        <p:spPr>
          <a:xfrm>
            <a:off x="625476" y="1511301"/>
            <a:ext cx="12604750" cy="887411"/>
          </a:xfrm>
          <a:noFill/>
        </p:spPr>
        <p:txBody>
          <a:bodyPr lIns="130622" tIns="65311" rIns="130622" bIns="65311"/>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1" y="2320605"/>
            <a:ext cx="12543155" cy="5166046"/>
          </a:xfrm>
          <a:prstGeom prst="rect">
            <a:avLst/>
          </a:prstGeom>
          <a:solidFill>
            <a:schemeClr val="bg1"/>
          </a:solidFill>
          <a:ln w="9525">
            <a:noFill/>
            <a:miter lim="800000"/>
            <a:headEnd/>
            <a:tailEnd/>
          </a:ln>
          <a:effectLst/>
        </p:spPr>
        <p:txBody>
          <a:bodyPr vert="horz" wrap="square" lIns="91435" tIns="45718" rIns="91435" bIns="45718"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https://nmmedicaid.portal.conduent.com/static/index.htm</a:t>
            </a:r>
            <a:r>
              <a:rPr lang="en-US" sz="1200" dirty="0"/>
              <a:t> </a:t>
            </a:r>
          </a:p>
          <a:p>
            <a:r>
              <a:rPr lang="en-US" sz="1200" dirty="0"/>
              <a:t>Claim Inquiries, Eligibility Verification, Electronic Claim Submission, Provider Manuals, E-News</a:t>
            </a:r>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a:latin typeface="Arial" panose="020B0604020202020204" pitchFamily="34" charset="0"/>
                <a:cs typeface="Arial" panose="020B0604020202020204" pitchFamily="34" charset="0"/>
              </a:rPr>
              <a:t>Medical Assistance Division </a:t>
            </a:r>
            <a:r>
              <a:rPr lang="en-US" sz="1200" dirty="0">
                <a:latin typeface="Arial" panose="020B0604020202020204" pitchFamily="34" charset="0"/>
                <a:cs typeface="Arial" panose="020B0604020202020204" pitchFamily="34" charset="0"/>
              </a:rPr>
              <a:t>– PE Program Staff – </a:t>
            </a:r>
            <a:r>
              <a:rPr lang="en-US" sz="1200" dirty="0">
                <a:latin typeface="Arial" panose="020B0604020202020204" pitchFamily="34" charset="0"/>
                <a:cs typeface="Arial" panose="020B0604020202020204" pitchFamily="34" charset="0"/>
                <a:hlinkClick r:id="rId5"/>
              </a:rPr>
              <a:t>HSD.PEDeterminers@state.nm.us</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Assistance with PE Applications, PE Determinations, MAD 070, PE Training, PE Certification </a:t>
            </a:r>
          </a:p>
          <a:p>
            <a:endParaRPr lang="en-US" sz="1200" dirty="0"/>
          </a:p>
          <a:p>
            <a:r>
              <a:rPr lang="en-US" sz="1200" b="1" dirty="0"/>
              <a:t>Consolidated Customer Service Center (CCSC) Helpdesk</a:t>
            </a:r>
            <a:r>
              <a:rPr lang="en-US" sz="1200" dirty="0"/>
              <a:t>– (800) 299 - 7304. </a:t>
            </a:r>
          </a:p>
          <a:p>
            <a:r>
              <a:rPr lang="en-US" sz="1200" dirty="0"/>
              <a:t>Claim Status, Eligibility, Prior Authorization, Medicaid Updates</a:t>
            </a:r>
          </a:p>
          <a:p>
            <a:endParaRPr lang="en-US" sz="1200" dirty="0"/>
          </a:p>
          <a:p>
            <a:r>
              <a:rPr lang="en-US" sz="1200" b="1" dirty="0"/>
              <a:t>Consolidated Customer Service Center (CCSC) Helpdesk </a:t>
            </a:r>
            <a:r>
              <a:rPr lang="en-US" sz="12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NM.Providers@state.nm.us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n-US" sz="1200" dirty="0"/>
              <a:t>Claim research assistance, general Medicaid inquiries, Provider Enrollment Applications, Forms &amp; Instructions</a:t>
            </a:r>
          </a:p>
          <a:p>
            <a:endParaRPr lang="en-US" sz="1200" dirty="0"/>
          </a:p>
          <a:p>
            <a:r>
              <a:rPr lang="en-US" sz="1200" b="1" dirty="0"/>
              <a:t>HIPAA Helpdesk </a:t>
            </a:r>
            <a:r>
              <a:rPr lang="en-US" sz="12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HIPAA.desknm@state.nm.us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n-US" sz="1200" dirty="0"/>
              <a:t>Assistance on NM Web Portal, EDI inquiries, and Online Claim Submission with DDE (Direct Data Entry)</a:t>
            </a:r>
          </a:p>
          <a:p>
            <a:endParaRPr lang="en-US" sz="1200" dirty="0"/>
          </a:p>
          <a:p>
            <a:r>
              <a:rPr lang="en-US" sz="1200" b="1" dirty="0"/>
              <a:t>Consolidated Customer Service Center (CCSC) Helpdesk </a:t>
            </a:r>
            <a:r>
              <a:rPr lang="en-US" sz="1200" dirty="0"/>
              <a:t>– (800) 283-4465</a:t>
            </a:r>
          </a:p>
          <a:p>
            <a:r>
              <a:rPr lang="en-US" sz="1200" dirty="0"/>
              <a:t>Eligibility inquiries, Fee-for-Service Replacement Medicaid Identification Card, Enroll or change a Managed Care Organization and Eligibility application status</a:t>
            </a:r>
          </a:p>
          <a:p>
            <a:endParaRPr lang="en-US" sz="1200" dirty="0"/>
          </a:p>
          <a:p>
            <a:r>
              <a:rPr lang="en-US" sz="1200" b="1" dirty="0"/>
              <a:t>Medical Assistance Division, Program Rules </a:t>
            </a:r>
            <a:r>
              <a:rPr lang="en-US" sz="1200" dirty="0"/>
              <a:t>– </a:t>
            </a:r>
            <a:r>
              <a:rPr lang="en-US" sz="1200" dirty="0">
                <a:hlinkClick r:id="rId8"/>
              </a:rPr>
              <a:t>http://www.hsd.state.nm.us/providers/rules-nm-administrative-code-.aspx</a:t>
            </a:r>
            <a:endParaRPr lang="en-US" sz="1200" dirty="0"/>
          </a:p>
          <a:p>
            <a:r>
              <a:rPr lang="en-US" sz="1200" dirty="0"/>
              <a:t>NMAC for Programs administered by the Medical Assistance Division</a:t>
            </a:r>
            <a:br>
              <a:rPr lang="en-US" sz="1200" dirty="0"/>
            </a:br>
            <a:br>
              <a:rPr lang="en-US" sz="1200" dirty="0"/>
            </a:br>
            <a:r>
              <a:rPr lang="en-US" sz="1200" b="1" dirty="0"/>
              <a:t>Yes New Mexico - </a:t>
            </a:r>
            <a:r>
              <a:rPr lang="en-US" sz="1200" dirty="0">
                <a:hlinkClick r:id="rId9"/>
              </a:rPr>
              <a:t>https://www.yes.state.nm.us/yesnm/home/index</a:t>
            </a:r>
            <a:br>
              <a:rPr lang="en-US" sz="1200" dirty="0"/>
            </a:br>
            <a:r>
              <a:rPr lang="en-US" sz="1200" dirty="0"/>
              <a:t>Apply, check, update, or renew Medical Assistance (Medicaid) benefits</a:t>
            </a:r>
          </a:p>
          <a:p>
            <a:endParaRPr lang="en-US" sz="1200" dirty="0"/>
          </a:p>
          <a:p>
            <a:br>
              <a:rPr lang="en-US" sz="1200" dirty="0"/>
            </a:br>
            <a:br>
              <a:rPr lang="en-US" sz="1200" dirty="0"/>
            </a:br>
            <a:endParaRPr lang="en-US" sz="1200" dirty="0"/>
          </a:p>
        </p:txBody>
      </p:sp>
      <p:sp>
        <p:nvSpPr>
          <p:cNvPr id="2" name="Rectangle 1"/>
          <p:cNvSpPr/>
          <p:nvPr/>
        </p:nvSpPr>
        <p:spPr>
          <a:xfrm>
            <a:off x="3895725"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solidFill>
                <a:srgbClr val="FF0000"/>
              </a:solidFill>
            </a:endParaRPr>
          </a:p>
        </p:txBody>
      </p:sp>
      <p:sp>
        <p:nvSpPr>
          <p:cNvPr id="4" name="Line Callout 1 3"/>
          <p:cNvSpPr/>
          <p:nvPr/>
        </p:nvSpPr>
        <p:spPr>
          <a:xfrm>
            <a:off x="3895725"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solidFill>
                <a:srgbClr val="FFFFFE"/>
              </a:solidFill>
            </a:endParaRPr>
          </a:p>
        </p:txBody>
      </p:sp>
    </p:spTree>
    <p:extLst>
      <p:ext uri="{BB962C8B-B14F-4D97-AF65-F5344CB8AC3E}">
        <p14:creationId xmlns:p14="http://schemas.microsoft.com/office/powerpoint/2010/main" val="383785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477519" y="1484318"/>
            <a:ext cx="7047231" cy="725488"/>
          </a:xfrm>
          <a:noFill/>
        </p:spPr>
        <p:txBody>
          <a:bodyPr/>
          <a:lstStyle/>
          <a:p>
            <a:r>
              <a:rPr lang="en-US" sz="4400" dirty="0">
                <a:latin typeface="Arial" panose="020B0604020202020204" pitchFamily="34" charset="0"/>
                <a:cs typeface="Arial" panose="020B0604020202020204" pitchFamily="34" charset="0"/>
              </a:rPr>
              <a:t>Introduction of HIPAA</a:t>
            </a:r>
          </a:p>
        </p:txBody>
      </p:sp>
      <p:sp>
        <p:nvSpPr>
          <p:cNvPr id="10" name="Rectangle 3"/>
          <p:cNvSpPr txBox="1">
            <a:spLocks noChangeArrowheads="1"/>
          </p:cNvSpPr>
          <p:nvPr/>
        </p:nvSpPr>
        <p:spPr bwMode="auto">
          <a:xfrm>
            <a:off x="477519" y="2411412"/>
            <a:ext cx="11556825" cy="4467853"/>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Health Insurance Portability and Accountability Act of 1996, known as HIPAA, was enacted on August 21, 1996, as an attempt to incrementally reform the healthcare system. The goal was to simplify and streamline the burdens of healthcare. The most widely known portion of the law is the Administrative Simplification Section which includes requirements for the following: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Standardization of electronic patient health, administrative and financial data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Privacy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Security standards protecting the confidentiality and integrity of individually identifiable providers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Unique health identifiers for individuals, employers, health plans and health care providers </a:t>
            </a:r>
          </a:p>
          <a:p>
            <a:pPr marL="1588" lvl="1">
              <a:lnSpc>
                <a:spcPct val="90000"/>
              </a:lnSpc>
              <a:spcBef>
                <a:spcPct val="30000"/>
              </a:spcBef>
              <a:buSzPct val="75000"/>
              <a:defRPr/>
            </a:pPr>
            <a:endParaRPr kumimoji="0" lang="en-US" sz="20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7251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25474" y="1378403"/>
            <a:ext cx="9890125" cy="725488"/>
          </a:xfrm>
          <a:noFill/>
        </p:spPr>
        <p:txBody>
          <a:bodyPr/>
          <a:lstStyle/>
          <a:p>
            <a:r>
              <a:rPr lang="en-US" sz="4400" dirty="0">
                <a:latin typeface="Arial" panose="020B0604020202020204" pitchFamily="34" charset="0"/>
                <a:cs typeface="Arial" panose="020B0604020202020204" pitchFamily="34" charset="0"/>
              </a:rPr>
              <a:t>Why Utilize Electronic Transactions?</a:t>
            </a:r>
          </a:p>
        </p:txBody>
      </p:sp>
      <p:sp>
        <p:nvSpPr>
          <p:cNvPr id="10" name="Rectangle 3"/>
          <p:cNvSpPr txBox="1">
            <a:spLocks noChangeArrowheads="1"/>
          </p:cNvSpPr>
          <p:nvPr/>
        </p:nvSpPr>
        <p:spPr bwMode="auto">
          <a:xfrm>
            <a:off x="625474" y="2411412"/>
            <a:ext cx="9077924"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push for administrative simplification originated in the health insurance industry as a way to standardize the claims processing and payment cycle, the eligibility and enrollment cycle, and even health insurers’ billing. </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It is important to note that HIPAA does not require physicians to conduct transactions electronically. However, if they conduct any electronic transactions, they must submit these transactions according to HIPAA standards.</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58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29" y="1397001"/>
            <a:ext cx="13581063" cy="749300"/>
          </a:xfrm>
        </p:spPr>
        <p:txBody>
          <a:bodyPr/>
          <a:lstStyle/>
          <a:p>
            <a:r>
              <a:rPr lang="en-US" sz="4400" dirty="0"/>
              <a:t>Billing Electronically through EDI</a:t>
            </a:r>
          </a:p>
        </p:txBody>
      </p:sp>
      <p:sp>
        <p:nvSpPr>
          <p:cNvPr id="3" name="Date Placeholder 2"/>
          <p:cNvSpPr>
            <a:spLocks noGrp="1"/>
          </p:cNvSpPr>
          <p:nvPr>
            <p:ph type="dt" sz="half" idx="10"/>
          </p:nvPr>
        </p:nvSpPr>
        <p:spPr/>
        <p:txBody>
          <a:bodyPr/>
          <a:lstStyle/>
          <a:p>
            <a:r>
              <a:rPr lang="en-US"/>
              <a:t>3/22/2018</a:t>
            </a:r>
            <a:endParaRPr lang="en-US" dirty="0"/>
          </a:p>
        </p:txBody>
      </p:sp>
      <p:sp>
        <p:nvSpPr>
          <p:cNvPr id="4" name="Text Placeholder 3"/>
          <p:cNvSpPr>
            <a:spLocks noGrp="1"/>
          </p:cNvSpPr>
          <p:nvPr>
            <p:ph type="body" sz="quarter" idx="13"/>
          </p:nvPr>
        </p:nvSpPr>
        <p:spPr>
          <a:xfrm>
            <a:off x="520699" y="2246573"/>
            <a:ext cx="13542393" cy="2973127"/>
          </a:xfrm>
        </p:spPr>
        <p:txBody>
          <a:bodyPr/>
          <a:lstStyle/>
          <a:p>
            <a:pPr>
              <a:lnSpc>
                <a:spcPct val="100000"/>
              </a:lnSpc>
            </a:pPr>
            <a:r>
              <a:rPr lang="en-US" dirty="0">
                <a:solidFill>
                  <a:schemeClr val="tx1"/>
                </a:solidFill>
              </a:rPr>
              <a:t>For</a:t>
            </a:r>
            <a:r>
              <a:rPr lang="en-US" dirty="0">
                <a:solidFill>
                  <a:srgbClr val="FF0000"/>
                </a:solidFill>
              </a:rPr>
              <a:t> </a:t>
            </a:r>
            <a:r>
              <a:rPr lang="en-US" dirty="0"/>
              <a:t>questions regarding  billing via Electronic Data Interchange, please reference the HIPAA 5010 Transactions Overview PowerPoint which is located on the NM Medicaid portal in the Provider Information section.  It can be found on the following link:</a:t>
            </a:r>
          </a:p>
          <a:p>
            <a:pPr>
              <a:lnSpc>
                <a:spcPct val="100000"/>
              </a:lnSpc>
            </a:pPr>
            <a:r>
              <a:rPr lang="en-US" dirty="0">
                <a:hlinkClick r:id="rId2"/>
              </a:rPr>
              <a:t>https://nmmedicaid.portal.conduent.com/static/ProviderInformation.htm#TrainingPresentations </a:t>
            </a:r>
            <a:endParaRPr lang="en-US" dirty="0"/>
          </a:p>
          <a:p>
            <a:endParaRPr lang="en-US" dirty="0"/>
          </a:p>
        </p:txBody>
      </p:sp>
    </p:spTree>
    <p:extLst>
      <p:ext uri="{BB962C8B-B14F-4D97-AF65-F5344CB8AC3E}">
        <p14:creationId xmlns:p14="http://schemas.microsoft.com/office/powerpoint/2010/main" val="145507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5865" y="3581400"/>
            <a:ext cx="7992564" cy="1371600"/>
          </a:xfrm>
        </p:spPr>
        <p:txBody>
          <a:bodyPr/>
          <a:lstStyle/>
          <a:p>
            <a:r>
              <a:rPr lang="en-US" dirty="0"/>
              <a:t>Provider Information</a:t>
            </a:r>
          </a:p>
        </p:txBody>
      </p:sp>
    </p:spTree>
    <p:extLst>
      <p:ext uri="{BB962C8B-B14F-4D97-AF65-F5344CB8AC3E}">
        <p14:creationId xmlns:p14="http://schemas.microsoft.com/office/powerpoint/2010/main" val="59466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Provider Information &amp; FAQs</a:t>
            </a:r>
          </a:p>
        </p:txBody>
      </p:sp>
      <p:sp>
        <p:nvSpPr>
          <p:cNvPr id="3" name="Date Placeholder 2"/>
          <p:cNvSpPr>
            <a:spLocks noGrp="1"/>
          </p:cNvSpPr>
          <p:nvPr>
            <p:ph type="dt" sz="half" idx="10"/>
          </p:nvPr>
        </p:nvSpPr>
        <p:spPr/>
        <p:txBody>
          <a:bodyPr/>
          <a:lstStyle/>
          <a:p>
            <a:r>
              <a:rPr lang="en-US" dirty="0"/>
              <a:t>3/22/2018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2260601"/>
            <a:ext cx="9544050" cy="51676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777537" y="2768600"/>
            <a:ext cx="2126751" cy="59104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
        <p:nvSpPr>
          <p:cNvPr id="6" name="Rectangle 5"/>
          <p:cNvSpPr/>
          <p:nvPr/>
        </p:nvSpPr>
        <p:spPr>
          <a:xfrm>
            <a:off x="3369924" y="4294598"/>
            <a:ext cx="1397285" cy="16438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
        <p:nvSpPr>
          <p:cNvPr id="8" name="Oval 7"/>
          <p:cNvSpPr/>
          <p:nvPr/>
        </p:nvSpPr>
        <p:spPr>
          <a:xfrm>
            <a:off x="714334" y="3872645"/>
            <a:ext cx="1227482" cy="266899"/>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9" name="TextBox 8"/>
          <p:cNvSpPr txBox="1"/>
          <p:nvPr/>
        </p:nvSpPr>
        <p:spPr>
          <a:xfrm>
            <a:off x="2150480" y="2617848"/>
            <a:ext cx="2719471" cy="892552"/>
          </a:xfrm>
          <a:prstGeom prst="rect">
            <a:avLst/>
          </a:prstGeom>
          <a:solidFill>
            <a:schemeClr val="bg1"/>
          </a:solidFill>
          <a:ln w="19050">
            <a:solidFill>
              <a:srgbClr val="C00000"/>
            </a:solidFill>
          </a:ln>
        </p:spPr>
        <p:txBody>
          <a:bodyPr wrap="square" rtlCol="0">
            <a:spAutoFit/>
          </a:bodyPr>
          <a:lstStyle/>
          <a:p>
            <a:r>
              <a:rPr lang="en-US" dirty="0">
                <a:solidFill>
                  <a:srgbClr val="C00000"/>
                </a:solidFill>
              </a:rPr>
              <a:t>Select Provider Information here</a:t>
            </a:r>
          </a:p>
        </p:txBody>
      </p:sp>
      <p:cxnSp>
        <p:nvCxnSpPr>
          <p:cNvPr id="10" name="Straight Arrow Connector 9"/>
          <p:cNvCxnSpPr>
            <a:endCxn id="8" idx="7"/>
          </p:cNvCxnSpPr>
          <p:nvPr/>
        </p:nvCxnSpPr>
        <p:spPr>
          <a:xfrm flipH="1">
            <a:off x="1762055" y="3510400"/>
            <a:ext cx="570179" cy="40133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13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Provider Information</a:t>
            </a:r>
          </a:p>
        </p:txBody>
      </p:sp>
      <p:sp>
        <p:nvSpPr>
          <p:cNvPr id="3" name="Date Placeholder 2"/>
          <p:cNvSpPr>
            <a:spLocks noGrp="1"/>
          </p:cNvSpPr>
          <p:nvPr>
            <p:ph type="dt" sz="half" idx="10"/>
          </p:nvPr>
        </p:nvSpPr>
        <p:spPr/>
        <p:txBody>
          <a:bodyPr/>
          <a:lstStyle/>
          <a:p>
            <a:r>
              <a:rPr lang="en-US" dirty="0"/>
              <a:t>3/22/2018</a:t>
            </a:r>
          </a:p>
        </p:txBody>
      </p:sp>
      <p:sp>
        <p:nvSpPr>
          <p:cNvPr id="5" name="Text Placeholder 4"/>
          <p:cNvSpPr>
            <a:spLocks noGrp="1"/>
          </p:cNvSpPr>
          <p:nvPr>
            <p:ph type="body" sz="quarter" idx="13"/>
          </p:nvPr>
        </p:nvSpPr>
        <p:spPr>
          <a:xfrm>
            <a:off x="520700" y="2260600"/>
            <a:ext cx="13503525" cy="5516937"/>
          </a:xfrm>
        </p:spPr>
        <p:txBody>
          <a:bodyPr/>
          <a:lstStyle/>
          <a:p>
            <a:r>
              <a:rPr lang="en-US" altLang="en-US" dirty="0"/>
              <a:t>The Provider Information section is a resource for providers who are already enrolled as participating or looking to become NM Medicaid providers. </a:t>
            </a:r>
            <a:r>
              <a:rPr lang="en-US" altLang="en-US" dirty="0">
                <a:hlinkClick r:id="rId2"/>
              </a:rPr>
              <a:t>https://nmmedicaid.portal.conduent.com/static/ProviderInformation.htm#sandbox_title</a:t>
            </a:r>
            <a:r>
              <a:rPr lang="en-US" altLang="en-US" dirty="0"/>
              <a:t> </a:t>
            </a:r>
            <a:r>
              <a:rPr lang="en-US" altLang="en-US" dirty="0">
                <a:solidFill>
                  <a:srgbClr val="FF0000"/>
                </a:solidFill>
              </a:rPr>
              <a:t>          </a:t>
            </a:r>
            <a:br>
              <a:rPr lang="en-US" altLang="en-US" dirty="0"/>
            </a:br>
            <a:endParaRPr lang="en-US"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24" y="3205537"/>
            <a:ext cx="9544050" cy="4325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402787"/>
      </p:ext>
    </p:extLst>
  </p:cSld>
  <p:clrMapOvr>
    <a:masterClrMapping/>
  </p:clrMapOvr>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4067</TotalTime>
  <Words>2417</Words>
  <Application>Microsoft Office PowerPoint</Application>
  <PresentationFormat>Custom</PresentationFormat>
  <Paragraphs>192</Paragraphs>
  <Slides>37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Conduent_PPT_Template_White_6Jan</vt:lpstr>
      <vt:lpstr>  Web Portal Electronic Transactions Overview</vt:lpstr>
      <vt:lpstr>Purpose</vt:lpstr>
      <vt:lpstr>Objectives</vt:lpstr>
      <vt:lpstr>Introduction of HIPAA</vt:lpstr>
      <vt:lpstr>Why Utilize Electronic Transactions?</vt:lpstr>
      <vt:lpstr>Billing Electronically through EDI</vt:lpstr>
      <vt:lpstr>Provider Information</vt:lpstr>
      <vt:lpstr>Provider Information &amp; FAQs</vt:lpstr>
      <vt:lpstr>Provider Information</vt:lpstr>
      <vt:lpstr> FAQs</vt:lpstr>
      <vt:lpstr>FAQs</vt:lpstr>
      <vt:lpstr>FAQs</vt:lpstr>
      <vt:lpstr>FAQs</vt:lpstr>
      <vt:lpstr>FAQs (continued)</vt:lpstr>
      <vt:lpstr>FAQs (continued)</vt:lpstr>
      <vt:lpstr>Electronic Submissions Through the Web Portal</vt:lpstr>
      <vt:lpstr>NM Medicaid Web Portal</vt:lpstr>
      <vt:lpstr>Getting Access to Bill on the Web Portal</vt:lpstr>
      <vt:lpstr>Submitting a Claim on the Web Portal </vt:lpstr>
      <vt:lpstr>Submitting a Claim on the Web Portal </vt:lpstr>
      <vt:lpstr>Submitting an Adjustment Request on the Web Portal</vt:lpstr>
      <vt:lpstr>Submitting an Adjustment Request on the Web Portal</vt:lpstr>
      <vt:lpstr>Submitting a Void Request on the Web Portal</vt:lpstr>
      <vt:lpstr>Submitting a Void Request on the Web Portal</vt:lpstr>
      <vt:lpstr>Submitting a Claim Re-bill on the Web Portal</vt:lpstr>
      <vt:lpstr>Re-billing a Claim on the Web Portal</vt:lpstr>
      <vt:lpstr>Checking Eligibility on the Web Portal</vt:lpstr>
      <vt:lpstr>Checking Prior Authorization Status on the Web Portal</vt:lpstr>
      <vt:lpstr>Checking Payment History on the Web Portal</vt:lpstr>
      <vt:lpstr>Retrieving Your Remittance Advice on the Web Portal</vt:lpstr>
      <vt:lpstr>Retrieving Your Remittance Advice on the Web Portal</vt:lpstr>
      <vt:lpstr>Retrieving Your Remittance Advice on the Web Portal</vt:lpstr>
      <vt:lpstr>Retrieving Your Remittance Advice on the Web Portal</vt:lpstr>
      <vt:lpstr>PowerPoint Presentation</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HARRIS, AMY L</cp:lastModifiedBy>
  <cp:revision>134</cp:revision>
  <dcterms:created xsi:type="dcterms:W3CDTF">2017-01-18T18:41:02Z</dcterms:created>
  <dcterms:modified xsi:type="dcterms:W3CDTF">2020-09-02T13:55:18Z</dcterms:modified>
</cp:coreProperties>
</file>